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6858000" cy="9144000"/>
  <p:embeddedFontLst>
    <p:embeddedFont>
      <p:font typeface="Montserrat Italics" charset="1" panose="00000500000000000000"/>
      <p:regular r:id="rId11"/>
    </p:embeddedFont>
    <p:embeddedFont>
      <p:font typeface="Montserrat Classic Bold" charset="1" panose="00000800000000000000"/>
      <p:regular r:id="rId12"/>
    </p:embeddedFont>
    <p:embeddedFont>
      <p:font typeface="Montserrat Bold" charset="1" panose="00000800000000000000"/>
      <p:regular r:id="rId13"/>
    </p:embeddedFont>
    <p:embeddedFont>
      <p:font typeface="Montserrat" charset="1" panose="00000500000000000000"/>
      <p:regular r:id="rId14"/>
    </p:embeddedFont>
    <p:embeddedFont>
      <p:font typeface="Montserrat Medium" charset="1" panose="000006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9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10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1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D61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613590" y="9933874"/>
            <a:ext cx="2332820" cy="372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  <a:spcBef>
                <a:spcPct val="0"/>
              </a:spcBef>
            </a:pPr>
            <a:r>
              <a:rPr lang="en-US" sz="2200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#EUPHW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241311" y="9687981"/>
            <a:ext cx="1587779" cy="843508"/>
          </a:xfrm>
          <a:custGeom>
            <a:avLst/>
            <a:gdLst/>
            <a:ahLst/>
            <a:cxnLst/>
            <a:rect r="r" b="b" t="t" l="l"/>
            <a:pathLst>
              <a:path h="843508" w="1587779">
                <a:moveTo>
                  <a:pt x="0" y="0"/>
                </a:moveTo>
                <a:lnTo>
                  <a:pt x="1587779" y="0"/>
                </a:lnTo>
                <a:lnTo>
                  <a:pt x="1587779" y="843508"/>
                </a:lnTo>
                <a:lnTo>
                  <a:pt x="0" y="8435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56000" y="4675386"/>
            <a:ext cx="6048000" cy="4439051"/>
            <a:chOff x="0" y="0"/>
            <a:chExt cx="2167467" cy="1590856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167467" cy="1590856"/>
            </a:xfrm>
            <a:custGeom>
              <a:avLst/>
              <a:gdLst/>
              <a:ahLst/>
              <a:cxnLst/>
              <a:rect r="r" b="b" t="t" l="l"/>
              <a:pathLst>
                <a:path h="1590856" w="2167467">
                  <a:moveTo>
                    <a:pt x="21761" y="0"/>
                  </a:moveTo>
                  <a:lnTo>
                    <a:pt x="2145705" y="0"/>
                  </a:lnTo>
                  <a:cubicBezTo>
                    <a:pt x="2151477" y="0"/>
                    <a:pt x="2157012" y="2293"/>
                    <a:pt x="2161093" y="6374"/>
                  </a:cubicBezTo>
                  <a:cubicBezTo>
                    <a:pt x="2165174" y="10455"/>
                    <a:pt x="2167467" y="15990"/>
                    <a:pt x="2167467" y="21761"/>
                  </a:cubicBezTo>
                  <a:lnTo>
                    <a:pt x="2167467" y="1569094"/>
                  </a:lnTo>
                  <a:cubicBezTo>
                    <a:pt x="2167467" y="1574866"/>
                    <a:pt x="2165174" y="1580401"/>
                    <a:pt x="2161093" y="1584482"/>
                  </a:cubicBezTo>
                  <a:cubicBezTo>
                    <a:pt x="2157012" y="1588563"/>
                    <a:pt x="2151477" y="1590856"/>
                    <a:pt x="2145705" y="1590856"/>
                  </a:cubicBezTo>
                  <a:lnTo>
                    <a:pt x="21761" y="1590856"/>
                  </a:lnTo>
                  <a:cubicBezTo>
                    <a:pt x="15990" y="1590856"/>
                    <a:pt x="10455" y="1588563"/>
                    <a:pt x="6374" y="1584482"/>
                  </a:cubicBezTo>
                  <a:cubicBezTo>
                    <a:pt x="2293" y="1580401"/>
                    <a:pt x="0" y="1574866"/>
                    <a:pt x="0" y="1569094"/>
                  </a:cubicBezTo>
                  <a:lnTo>
                    <a:pt x="0" y="21761"/>
                  </a:lnTo>
                  <a:cubicBezTo>
                    <a:pt x="0" y="15990"/>
                    <a:pt x="2293" y="10455"/>
                    <a:pt x="6374" y="6374"/>
                  </a:cubicBezTo>
                  <a:cubicBezTo>
                    <a:pt x="10455" y="2293"/>
                    <a:pt x="15990" y="0"/>
                    <a:pt x="21761" y="0"/>
                  </a:cubicBezTo>
                  <a:close/>
                </a:path>
              </a:pathLst>
            </a:custGeom>
            <a:solidFill>
              <a:srgbClr val="FFFFFF"/>
            </a:solidFill>
            <a:ln w="114300" cap="sq">
              <a:solidFill>
                <a:srgbClr val="9DC41B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2167467" cy="16194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2546215" y="4889139"/>
            <a:ext cx="2467570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 b="true">
                <a:solidFill>
                  <a:srgbClr val="2D61A4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PROGRAMME</a:t>
            </a:r>
          </a:p>
        </p:txBody>
      </p:sp>
      <p:grpSp>
        <p:nvGrpSpPr>
          <p:cNvPr name="Group 8" id="8"/>
          <p:cNvGrpSpPr/>
          <p:nvPr/>
        </p:nvGrpSpPr>
        <p:grpSpPr>
          <a:xfrm rot="-124632">
            <a:off x="-638020" y="-4348019"/>
            <a:ext cx="9269749" cy="7507892"/>
            <a:chOff x="0" y="0"/>
            <a:chExt cx="12359665" cy="10010523"/>
          </a:xfrm>
        </p:grpSpPr>
        <p:sp>
          <p:nvSpPr>
            <p:cNvPr name="Freeform 9" id="9"/>
            <p:cNvSpPr/>
            <p:nvPr/>
          </p:nvSpPr>
          <p:spPr>
            <a:xfrm flipH="true" flipV="true" rot="379975">
              <a:off x="551976" y="853205"/>
              <a:ext cx="11316387" cy="8559303"/>
            </a:xfrm>
            <a:custGeom>
              <a:avLst/>
              <a:gdLst/>
              <a:ahLst/>
              <a:cxnLst/>
              <a:rect r="r" b="b" t="t" l="l"/>
              <a:pathLst>
                <a:path h="8559303" w="11316387">
                  <a:moveTo>
                    <a:pt x="11316387" y="8559304"/>
                  </a:moveTo>
                  <a:lnTo>
                    <a:pt x="0" y="8559304"/>
                  </a:lnTo>
                  <a:lnTo>
                    <a:pt x="0" y="0"/>
                  </a:lnTo>
                  <a:lnTo>
                    <a:pt x="11316387" y="0"/>
                  </a:lnTo>
                  <a:lnTo>
                    <a:pt x="11316387" y="8559304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true" flipV="true" rot="379975">
              <a:off x="443578" y="606265"/>
              <a:ext cx="11472510" cy="8677389"/>
            </a:xfrm>
            <a:custGeom>
              <a:avLst/>
              <a:gdLst/>
              <a:ahLst/>
              <a:cxnLst/>
              <a:rect r="r" b="b" t="t" l="l"/>
              <a:pathLst>
                <a:path h="8677389" w="11472510">
                  <a:moveTo>
                    <a:pt x="11472510" y="8677389"/>
                  </a:moveTo>
                  <a:lnTo>
                    <a:pt x="0" y="8677389"/>
                  </a:lnTo>
                  <a:lnTo>
                    <a:pt x="0" y="0"/>
                  </a:lnTo>
                  <a:lnTo>
                    <a:pt x="11472510" y="0"/>
                  </a:lnTo>
                  <a:lnTo>
                    <a:pt x="11472510" y="8677389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1" id="11"/>
          <p:cNvGrpSpPr/>
          <p:nvPr/>
        </p:nvGrpSpPr>
        <p:grpSpPr>
          <a:xfrm rot="10302860">
            <a:off x="-1173273" y="-363607"/>
            <a:ext cx="2274546" cy="2642067"/>
            <a:chOff x="0" y="0"/>
            <a:chExt cx="1125784" cy="130768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25784" cy="1307689"/>
            </a:xfrm>
            <a:custGeom>
              <a:avLst/>
              <a:gdLst/>
              <a:ahLst/>
              <a:cxnLst/>
              <a:rect r="r" b="b" t="t" l="l"/>
              <a:pathLst>
                <a:path h="1307689" w="1125784">
                  <a:moveTo>
                    <a:pt x="562892" y="0"/>
                  </a:moveTo>
                  <a:cubicBezTo>
                    <a:pt x="252015" y="0"/>
                    <a:pt x="0" y="292736"/>
                    <a:pt x="0" y="653844"/>
                  </a:cubicBezTo>
                  <a:cubicBezTo>
                    <a:pt x="0" y="1014953"/>
                    <a:pt x="252015" y="1307689"/>
                    <a:pt x="562892" y="1307689"/>
                  </a:cubicBezTo>
                  <a:cubicBezTo>
                    <a:pt x="873769" y="1307689"/>
                    <a:pt x="1125784" y="1014953"/>
                    <a:pt x="1125784" y="653844"/>
                  </a:cubicBezTo>
                  <a:cubicBezTo>
                    <a:pt x="1125784" y="29273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105542" y="113071"/>
              <a:ext cx="914700" cy="1072022"/>
            </a:xfrm>
            <a:prstGeom prst="rect">
              <a:avLst/>
            </a:prstGeom>
          </p:spPr>
          <p:txBody>
            <a:bodyPr anchor="ctr" rtlCol="false" tIns="18633" lIns="18633" bIns="18633" rIns="18633"/>
            <a:lstStyle/>
            <a:p>
              <a:pPr algn="ctr">
                <a:lnSpc>
                  <a:spcPts val="308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0" y="282741"/>
            <a:ext cx="956442" cy="1484028"/>
          </a:xfrm>
          <a:custGeom>
            <a:avLst/>
            <a:gdLst/>
            <a:ahLst/>
            <a:cxnLst/>
            <a:rect r="r" b="b" t="t" l="l"/>
            <a:pathLst>
              <a:path h="1484028" w="956442">
                <a:moveTo>
                  <a:pt x="0" y="0"/>
                </a:moveTo>
                <a:lnTo>
                  <a:pt x="956442" y="0"/>
                </a:lnTo>
                <a:lnTo>
                  <a:pt x="956442" y="1484028"/>
                </a:lnTo>
                <a:lnTo>
                  <a:pt x="0" y="148402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536863" y="539811"/>
            <a:ext cx="5359579" cy="2818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13"/>
              </a:lnSpc>
              <a:spcBef>
                <a:spcPct val="0"/>
              </a:spcBef>
            </a:pPr>
            <a:r>
              <a:rPr lang="en-US" sz="1652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Investing for sustainable health and well-being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536863" y="194982"/>
            <a:ext cx="5310158" cy="3278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7"/>
              </a:lnSpc>
            </a:pPr>
            <a:r>
              <a:rPr lang="en-US" sz="2528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European Public Health Week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48442" y="5757596"/>
            <a:ext cx="6048000" cy="3892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96571" indent="-248285" lvl="1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2D61A4"/>
                </a:solidFill>
                <a:latin typeface="Montserrat"/>
                <a:ea typeface="Montserrat"/>
                <a:cs typeface="Montserrat"/>
                <a:sym typeface="Montserrat"/>
              </a:rPr>
              <a:t>explain your event here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-987895" y="2757174"/>
            <a:ext cx="9535790" cy="1074595"/>
            <a:chOff x="0" y="0"/>
            <a:chExt cx="2511484" cy="283021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2511484" cy="283021"/>
            </a:xfrm>
            <a:custGeom>
              <a:avLst/>
              <a:gdLst/>
              <a:ahLst/>
              <a:cxnLst/>
              <a:rect r="r" b="b" t="t" l="l"/>
              <a:pathLst>
                <a:path h="283021" w="2511484">
                  <a:moveTo>
                    <a:pt x="41406" y="0"/>
                  </a:moveTo>
                  <a:lnTo>
                    <a:pt x="2470078" y="0"/>
                  </a:lnTo>
                  <a:cubicBezTo>
                    <a:pt x="2492946" y="0"/>
                    <a:pt x="2511484" y="18538"/>
                    <a:pt x="2511484" y="41406"/>
                  </a:cubicBezTo>
                  <a:lnTo>
                    <a:pt x="2511484" y="241615"/>
                  </a:lnTo>
                  <a:cubicBezTo>
                    <a:pt x="2511484" y="252597"/>
                    <a:pt x="2507121" y="263128"/>
                    <a:pt x="2499356" y="270893"/>
                  </a:cubicBezTo>
                  <a:cubicBezTo>
                    <a:pt x="2491591" y="278659"/>
                    <a:pt x="2481059" y="283021"/>
                    <a:pt x="2470078" y="283021"/>
                  </a:cubicBezTo>
                  <a:lnTo>
                    <a:pt x="41406" y="283021"/>
                  </a:lnTo>
                  <a:cubicBezTo>
                    <a:pt x="18538" y="283021"/>
                    <a:pt x="0" y="264483"/>
                    <a:pt x="0" y="241615"/>
                  </a:cubicBezTo>
                  <a:lnTo>
                    <a:pt x="0" y="41406"/>
                  </a:lnTo>
                  <a:cubicBezTo>
                    <a:pt x="0" y="30424"/>
                    <a:pt x="4362" y="19893"/>
                    <a:pt x="12128" y="12128"/>
                  </a:cubicBezTo>
                  <a:cubicBezTo>
                    <a:pt x="19893" y="4362"/>
                    <a:pt x="30424" y="0"/>
                    <a:pt x="4140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2511484" cy="32112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  <a:r>
                <a:rPr lang="en-US" b="true" sz="2400">
                  <a:solidFill>
                    <a:srgbClr val="2D61A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Your event title</a:t>
              </a:r>
            </a:p>
          </p:txBody>
        </p:sp>
      </p:grpSp>
      <p:grpSp>
        <p:nvGrpSpPr>
          <p:cNvPr name="Group 21" id="21"/>
          <p:cNvGrpSpPr/>
          <p:nvPr/>
        </p:nvGrpSpPr>
        <p:grpSpPr>
          <a:xfrm rot="-6133482">
            <a:off x="5657592" y="8921780"/>
            <a:ext cx="2477700" cy="3234047"/>
            <a:chOff x="0" y="0"/>
            <a:chExt cx="1125784" cy="1469443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125784" cy="1469443"/>
            </a:xfrm>
            <a:custGeom>
              <a:avLst/>
              <a:gdLst/>
              <a:ahLst/>
              <a:cxnLst/>
              <a:rect r="r" b="b" t="t" l="l"/>
              <a:pathLst>
                <a:path h="1469443" w="1125784">
                  <a:moveTo>
                    <a:pt x="562892" y="0"/>
                  </a:moveTo>
                  <a:cubicBezTo>
                    <a:pt x="252015" y="0"/>
                    <a:pt x="0" y="328946"/>
                    <a:pt x="0" y="734722"/>
                  </a:cubicBezTo>
                  <a:cubicBezTo>
                    <a:pt x="0" y="1140497"/>
                    <a:pt x="252015" y="1469443"/>
                    <a:pt x="562892" y="1469443"/>
                  </a:cubicBezTo>
                  <a:cubicBezTo>
                    <a:pt x="873769" y="1469443"/>
                    <a:pt x="1125784" y="1140497"/>
                    <a:pt x="1125784" y="734722"/>
                  </a:cubicBezTo>
                  <a:cubicBezTo>
                    <a:pt x="1125784" y="32894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105542" y="128235"/>
              <a:ext cx="914700" cy="1203448"/>
            </a:xfrm>
            <a:prstGeom prst="rect">
              <a:avLst/>
            </a:prstGeom>
          </p:spPr>
          <p:txBody>
            <a:bodyPr anchor="ctr" rtlCol="false" tIns="18633" lIns="18633" bIns="18633" rIns="18633"/>
            <a:lstStyle/>
            <a:p>
              <a:pPr algn="ctr">
                <a:lnSpc>
                  <a:spcPts val="308"/>
                </a:lnSpc>
              </a:pPr>
            </a:p>
          </p:txBody>
        </p:sp>
      </p:grpSp>
      <p:sp>
        <p:nvSpPr>
          <p:cNvPr name="TextBox 24" id="24"/>
          <p:cNvSpPr txBox="true"/>
          <p:nvPr/>
        </p:nvSpPr>
        <p:spPr>
          <a:xfrm rot="0">
            <a:off x="5871460" y="9640356"/>
            <a:ext cx="1314219" cy="878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39"/>
              </a:lnSpc>
              <a:spcBef>
                <a:spcPct val="0"/>
              </a:spcBef>
            </a:pPr>
            <a:r>
              <a:rPr lang="en-US" sz="2528">
                <a:solidFill>
                  <a:srgbClr val="2D61A4"/>
                </a:solidFill>
                <a:latin typeface="Montserrat"/>
                <a:ea typeface="Montserrat"/>
                <a:cs typeface="Montserrat"/>
                <a:sym typeface="Montserrat"/>
              </a:rPr>
              <a:t> your logo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4421855" y="2098314"/>
            <a:ext cx="2967749" cy="247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099"/>
              </a:lnSpc>
            </a:pPr>
            <a:r>
              <a:rPr lang="en-US" sz="1499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Mon</a:t>
            </a:r>
            <a:r>
              <a:rPr lang="en-US" sz="1499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day 4 May 2026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642531" y="1846194"/>
            <a:ext cx="5747073" cy="280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379"/>
              </a:lnSpc>
            </a:pPr>
            <a:r>
              <a:rPr lang="en-US" b="true" sz="1699" spc="-67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Aligni</a:t>
            </a:r>
            <a:r>
              <a:rPr lang="en-US" b="true" sz="1699" spc="-67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ng all policies with public health</a:t>
            </a:r>
          </a:p>
        </p:txBody>
      </p:sp>
      <p:sp>
        <p:nvSpPr>
          <p:cNvPr name="Freeform 27" id="27"/>
          <p:cNvSpPr/>
          <p:nvPr/>
        </p:nvSpPr>
        <p:spPr>
          <a:xfrm flipH="false" flipV="false" rot="0">
            <a:off x="555480" y="4160520"/>
            <a:ext cx="1174320" cy="1174320"/>
          </a:xfrm>
          <a:custGeom>
            <a:avLst/>
            <a:gdLst/>
            <a:ahLst/>
            <a:cxnLst/>
            <a:rect r="r" b="b" t="t" l="l"/>
            <a:pathLst>
              <a:path h="1174320" w="1174320">
                <a:moveTo>
                  <a:pt x="0" y="0"/>
                </a:moveTo>
                <a:lnTo>
                  <a:pt x="1174320" y="0"/>
                </a:lnTo>
                <a:lnTo>
                  <a:pt x="1174320" y="1174320"/>
                </a:lnTo>
                <a:lnTo>
                  <a:pt x="0" y="117432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D61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613590" y="9933874"/>
            <a:ext cx="2332820" cy="372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  <a:spcBef>
                <a:spcPct val="0"/>
              </a:spcBef>
            </a:pPr>
            <a:r>
              <a:rPr lang="en-US" sz="2200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#EUPHW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241311" y="9687981"/>
            <a:ext cx="1587779" cy="843508"/>
          </a:xfrm>
          <a:custGeom>
            <a:avLst/>
            <a:gdLst/>
            <a:ahLst/>
            <a:cxnLst/>
            <a:rect r="r" b="b" t="t" l="l"/>
            <a:pathLst>
              <a:path h="843508" w="1587779">
                <a:moveTo>
                  <a:pt x="0" y="0"/>
                </a:moveTo>
                <a:lnTo>
                  <a:pt x="1587779" y="0"/>
                </a:lnTo>
                <a:lnTo>
                  <a:pt x="1587779" y="843508"/>
                </a:lnTo>
                <a:lnTo>
                  <a:pt x="0" y="8435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56000" y="4675386"/>
            <a:ext cx="6048000" cy="4439051"/>
            <a:chOff x="0" y="0"/>
            <a:chExt cx="2167467" cy="1590856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167467" cy="1590856"/>
            </a:xfrm>
            <a:custGeom>
              <a:avLst/>
              <a:gdLst/>
              <a:ahLst/>
              <a:cxnLst/>
              <a:rect r="r" b="b" t="t" l="l"/>
              <a:pathLst>
                <a:path h="1590856" w="2167467">
                  <a:moveTo>
                    <a:pt x="21761" y="0"/>
                  </a:moveTo>
                  <a:lnTo>
                    <a:pt x="2145705" y="0"/>
                  </a:lnTo>
                  <a:cubicBezTo>
                    <a:pt x="2151477" y="0"/>
                    <a:pt x="2157012" y="2293"/>
                    <a:pt x="2161093" y="6374"/>
                  </a:cubicBezTo>
                  <a:cubicBezTo>
                    <a:pt x="2165174" y="10455"/>
                    <a:pt x="2167467" y="15990"/>
                    <a:pt x="2167467" y="21761"/>
                  </a:cubicBezTo>
                  <a:lnTo>
                    <a:pt x="2167467" y="1569094"/>
                  </a:lnTo>
                  <a:cubicBezTo>
                    <a:pt x="2167467" y="1574866"/>
                    <a:pt x="2165174" y="1580401"/>
                    <a:pt x="2161093" y="1584482"/>
                  </a:cubicBezTo>
                  <a:cubicBezTo>
                    <a:pt x="2157012" y="1588563"/>
                    <a:pt x="2151477" y="1590856"/>
                    <a:pt x="2145705" y="1590856"/>
                  </a:cubicBezTo>
                  <a:lnTo>
                    <a:pt x="21761" y="1590856"/>
                  </a:lnTo>
                  <a:cubicBezTo>
                    <a:pt x="15990" y="1590856"/>
                    <a:pt x="10455" y="1588563"/>
                    <a:pt x="6374" y="1584482"/>
                  </a:cubicBezTo>
                  <a:cubicBezTo>
                    <a:pt x="2293" y="1580401"/>
                    <a:pt x="0" y="1574866"/>
                    <a:pt x="0" y="1569094"/>
                  </a:cubicBezTo>
                  <a:lnTo>
                    <a:pt x="0" y="21761"/>
                  </a:lnTo>
                  <a:cubicBezTo>
                    <a:pt x="0" y="15990"/>
                    <a:pt x="2293" y="10455"/>
                    <a:pt x="6374" y="6374"/>
                  </a:cubicBezTo>
                  <a:cubicBezTo>
                    <a:pt x="10455" y="2293"/>
                    <a:pt x="15990" y="0"/>
                    <a:pt x="21761" y="0"/>
                  </a:cubicBezTo>
                  <a:close/>
                </a:path>
              </a:pathLst>
            </a:custGeom>
            <a:solidFill>
              <a:srgbClr val="FFFFFF"/>
            </a:solidFill>
            <a:ln w="114300" cap="sq">
              <a:solidFill>
                <a:srgbClr val="9DC41B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2167467" cy="16194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2546215" y="4889139"/>
            <a:ext cx="2467570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 b="true">
                <a:solidFill>
                  <a:srgbClr val="2D61A4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PROGRAMME</a:t>
            </a:r>
          </a:p>
        </p:txBody>
      </p:sp>
      <p:grpSp>
        <p:nvGrpSpPr>
          <p:cNvPr name="Group 8" id="8"/>
          <p:cNvGrpSpPr/>
          <p:nvPr/>
        </p:nvGrpSpPr>
        <p:grpSpPr>
          <a:xfrm rot="-124632">
            <a:off x="-638020" y="-4348019"/>
            <a:ext cx="9269749" cy="7507892"/>
            <a:chOff x="0" y="0"/>
            <a:chExt cx="12359665" cy="10010523"/>
          </a:xfrm>
        </p:grpSpPr>
        <p:sp>
          <p:nvSpPr>
            <p:cNvPr name="Freeform 9" id="9"/>
            <p:cNvSpPr/>
            <p:nvPr/>
          </p:nvSpPr>
          <p:spPr>
            <a:xfrm flipH="true" flipV="true" rot="379975">
              <a:off x="551976" y="853205"/>
              <a:ext cx="11316387" cy="8559303"/>
            </a:xfrm>
            <a:custGeom>
              <a:avLst/>
              <a:gdLst/>
              <a:ahLst/>
              <a:cxnLst/>
              <a:rect r="r" b="b" t="t" l="l"/>
              <a:pathLst>
                <a:path h="8559303" w="11316387">
                  <a:moveTo>
                    <a:pt x="11316387" y="8559304"/>
                  </a:moveTo>
                  <a:lnTo>
                    <a:pt x="0" y="8559304"/>
                  </a:lnTo>
                  <a:lnTo>
                    <a:pt x="0" y="0"/>
                  </a:lnTo>
                  <a:lnTo>
                    <a:pt x="11316387" y="0"/>
                  </a:lnTo>
                  <a:lnTo>
                    <a:pt x="11316387" y="8559304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true" flipV="true" rot="379975">
              <a:off x="443578" y="606265"/>
              <a:ext cx="11472510" cy="8677389"/>
            </a:xfrm>
            <a:custGeom>
              <a:avLst/>
              <a:gdLst/>
              <a:ahLst/>
              <a:cxnLst/>
              <a:rect r="r" b="b" t="t" l="l"/>
              <a:pathLst>
                <a:path h="8677389" w="11472510">
                  <a:moveTo>
                    <a:pt x="11472510" y="8677389"/>
                  </a:moveTo>
                  <a:lnTo>
                    <a:pt x="0" y="8677389"/>
                  </a:lnTo>
                  <a:lnTo>
                    <a:pt x="0" y="0"/>
                  </a:lnTo>
                  <a:lnTo>
                    <a:pt x="11472510" y="0"/>
                  </a:lnTo>
                  <a:lnTo>
                    <a:pt x="11472510" y="8677389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1" id="11"/>
          <p:cNvGrpSpPr/>
          <p:nvPr/>
        </p:nvGrpSpPr>
        <p:grpSpPr>
          <a:xfrm rot="10302860">
            <a:off x="-1173273" y="-363607"/>
            <a:ext cx="2274546" cy="2642067"/>
            <a:chOff x="0" y="0"/>
            <a:chExt cx="1125784" cy="130768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25784" cy="1307689"/>
            </a:xfrm>
            <a:custGeom>
              <a:avLst/>
              <a:gdLst/>
              <a:ahLst/>
              <a:cxnLst/>
              <a:rect r="r" b="b" t="t" l="l"/>
              <a:pathLst>
                <a:path h="1307689" w="1125784">
                  <a:moveTo>
                    <a:pt x="562892" y="0"/>
                  </a:moveTo>
                  <a:cubicBezTo>
                    <a:pt x="252015" y="0"/>
                    <a:pt x="0" y="292736"/>
                    <a:pt x="0" y="653844"/>
                  </a:cubicBezTo>
                  <a:cubicBezTo>
                    <a:pt x="0" y="1014953"/>
                    <a:pt x="252015" y="1307689"/>
                    <a:pt x="562892" y="1307689"/>
                  </a:cubicBezTo>
                  <a:cubicBezTo>
                    <a:pt x="873769" y="1307689"/>
                    <a:pt x="1125784" y="1014953"/>
                    <a:pt x="1125784" y="653844"/>
                  </a:cubicBezTo>
                  <a:cubicBezTo>
                    <a:pt x="1125784" y="29273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105542" y="113071"/>
              <a:ext cx="914700" cy="1072022"/>
            </a:xfrm>
            <a:prstGeom prst="rect">
              <a:avLst/>
            </a:prstGeom>
          </p:spPr>
          <p:txBody>
            <a:bodyPr anchor="ctr" rtlCol="false" tIns="18633" lIns="18633" bIns="18633" rIns="18633"/>
            <a:lstStyle/>
            <a:p>
              <a:pPr algn="ctr">
                <a:lnSpc>
                  <a:spcPts val="308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0" y="282741"/>
            <a:ext cx="956442" cy="1484028"/>
          </a:xfrm>
          <a:custGeom>
            <a:avLst/>
            <a:gdLst/>
            <a:ahLst/>
            <a:cxnLst/>
            <a:rect r="r" b="b" t="t" l="l"/>
            <a:pathLst>
              <a:path h="1484028" w="956442">
                <a:moveTo>
                  <a:pt x="0" y="0"/>
                </a:moveTo>
                <a:lnTo>
                  <a:pt x="956442" y="0"/>
                </a:lnTo>
                <a:lnTo>
                  <a:pt x="956442" y="1484028"/>
                </a:lnTo>
                <a:lnTo>
                  <a:pt x="0" y="148402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536863" y="539811"/>
            <a:ext cx="5359579" cy="2818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13"/>
              </a:lnSpc>
              <a:spcBef>
                <a:spcPct val="0"/>
              </a:spcBef>
            </a:pPr>
            <a:r>
              <a:rPr lang="en-US" sz="1652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Investing for sustainable health and well-being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536863" y="194982"/>
            <a:ext cx="5310158" cy="3278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7"/>
              </a:lnSpc>
            </a:pPr>
            <a:r>
              <a:rPr lang="en-US" sz="2528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European Public Health Week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48442" y="5757596"/>
            <a:ext cx="6048000" cy="3892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96571" indent="-248285" lvl="1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2D61A4"/>
                </a:solidFill>
                <a:latin typeface="Montserrat"/>
                <a:ea typeface="Montserrat"/>
                <a:cs typeface="Montserrat"/>
                <a:sym typeface="Montserrat"/>
              </a:rPr>
              <a:t>explain your event here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-987895" y="2757174"/>
            <a:ext cx="9535790" cy="1074595"/>
            <a:chOff x="0" y="0"/>
            <a:chExt cx="2511484" cy="283021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2511484" cy="283021"/>
            </a:xfrm>
            <a:custGeom>
              <a:avLst/>
              <a:gdLst/>
              <a:ahLst/>
              <a:cxnLst/>
              <a:rect r="r" b="b" t="t" l="l"/>
              <a:pathLst>
                <a:path h="283021" w="2511484">
                  <a:moveTo>
                    <a:pt x="41406" y="0"/>
                  </a:moveTo>
                  <a:lnTo>
                    <a:pt x="2470078" y="0"/>
                  </a:lnTo>
                  <a:cubicBezTo>
                    <a:pt x="2492946" y="0"/>
                    <a:pt x="2511484" y="18538"/>
                    <a:pt x="2511484" y="41406"/>
                  </a:cubicBezTo>
                  <a:lnTo>
                    <a:pt x="2511484" y="241615"/>
                  </a:lnTo>
                  <a:cubicBezTo>
                    <a:pt x="2511484" y="252597"/>
                    <a:pt x="2507121" y="263128"/>
                    <a:pt x="2499356" y="270893"/>
                  </a:cubicBezTo>
                  <a:cubicBezTo>
                    <a:pt x="2491591" y="278659"/>
                    <a:pt x="2481059" y="283021"/>
                    <a:pt x="2470078" y="283021"/>
                  </a:cubicBezTo>
                  <a:lnTo>
                    <a:pt x="41406" y="283021"/>
                  </a:lnTo>
                  <a:cubicBezTo>
                    <a:pt x="18538" y="283021"/>
                    <a:pt x="0" y="264483"/>
                    <a:pt x="0" y="241615"/>
                  </a:cubicBezTo>
                  <a:lnTo>
                    <a:pt x="0" y="41406"/>
                  </a:lnTo>
                  <a:cubicBezTo>
                    <a:pt x="0" y="30424"/>
                    <a:pt x="4362" y="19893"/>
                    <a:pt x="12128" y="12128"/>
                  </a:cubicBezTo>
                  <a:cubicBezTo>
                    <a:pt x="19893" y="4362"/>
                    <a:pt x="30424" y="0"/>
                    <a:pt x="4140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2511484" cy="32112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  <a:r>
                <a:rPr lang="en-US" b="true" sz="2400">
                  <a:solidFill>
                    <a:srgbClr val="2D61A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Your event title</a:t>
              </a:r>
            </a:p>
          </p:txBody>
        </p:sp>
      </p:grpSp>
      <p:grpSp>
        <p:nvGrpSpPr>
          <p:cNvPr name="Group 21" id="21"/>
          <p:cNvGrpSpPr/>
          <p:nvPr/>
        </p:nvGrpSpPr>
        <p:grpSpPr>
          <a:xfrm rot="-6133482">
            <a:off x="5657592" y="8921780"/>
            <a:ext cx="2477700" cy="3234047"/>
            <a:chOff x="0" y="0"/>
            <a:chExt cx="1125784" cy="1469443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125784" cy="1469443"/>
            </a:xfrm>
            <a:custGeom>
              <a:avLst/>
              <a:gdLst/>
              <a:ahLst/>
              <a:cxnLst/>
              <a:rect r="r" b="b" t="t" l="l"/>
              <a:pathLst>
                <a:path h="1469443" w="1125784">
                  <a:moveTo>
                    <a:pt x="562892" y="0"/>
                  </a:moveTo>
                  <a:cubicBezTo>
                    <a:pt x="252015" y="0"/>
                    <a:pt x="0" y="328946"/>
                    <a:pt x="0" y="734722"/>
                  </a:cubicBezTo>
                  <a:cubicBezTo>
                    <a:pt x="0" y="1140497"/>
                    <a:pt x="252015" y="1469443"/>
                    <a:pt x="562892" y="1469443"/>
                  </a:cubicBezTo>
                  <a:cubicBezTo>
                    <a:pt x="873769" y="1469443"/>
                    <a:pt x="1125784" y="1140497"/>
                    <a:pt x="1125784" y="734722"/>
                  </a:cubicBezTo>
                  <a:cubicBezTo>
                    <a:pt x="1125784" y="32894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105542" y="128235"/>
              <a:ext cx="914700" cy="1203448"/>
            </a:xfrm>
            <a:prstGeom prst="rect">
              <a:avLst/>
            </a:prstGeom>
          </p:spPr>
          <p:txBody>
            <a:bodyPr anchor="ctr" rtlCol="false" tIns="18633" lIns="18633" bIns="18633" rIns="18633"/>
            <a:lstStyle/>
            <a:p>
              <a:pPr algn="ctr">
                <a:lnSpc>
                  <a:spcPts val="308"/>
                </a:lnSpc>
              </a:pPr>
            </a:p>
          </p:txBody>
        </p:sp>
      </p:grpSp>
      <p:sp>
        <p:nvSpPr>
          <p:cNvPr name="TextBox 24" id="24"/>
          <p:cNvSpPr txBox="true"/>
          <p:nvPr/>
        </p:nvSpPr>
        <p:spPr>
          <a:xfrm rot="0">
            <a:off x="5871460" y="9640356"/>
            <a:ext cx="1314219" cy="878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39"/>
              </a:lnSpc>
              <a:spcBef>
                <a:spcPct val="0"/>
              </a:spcBef>
            </a:pPr>
            <a:r>
              <a:rPr lang="en-US" sz="2528">
                <a:solidFill>
                  <a:srgbClr val="2D61A4"/>
                </a:solidFill>
                <a:latin typeface="Montserrat"/>
                <a:ea typeface="Montserrat"/>
                <a:cs typeface="Montserrat"/>
                <a:sym typeface="Montserrat"/>
              </a:rPr>
              <a:t> your logo</a:t>
            </a:r>
          </a:p>
        </p:txBody>
      </p:sp>
      <p:sp>
        <p:nvSpPr>
          <p:cNvPr name="Freeform 25" id="25"/>
          <p:cNvSpPr/>
          <p:nvPr/>
        </p:nvSpPr>
        <p:spPr>
          <a:xfrm flipH="false" flipV="false" rot="0">
            <a:off x="555480" y="4160520"/>
            <a:ext cx="1174320" cy="1174320"/>
          </a:xfrm>
          <a:custGeom>
            <a:avLst/>
            <a:gdLst/>
            <a:ahLst/>
            <a:cxnLst/>
            <a:rect r="r" b="b" t="t" l="l"/>
            <a:pathLst>
              <a:path h="1174320" w="1174320">
                <a:moveTo>
                  <a:pt x="0" y="0"/>
                </a:moveTo>
                <a:lnTo>
                  <a:pt x="1174320" y="0"/>
                </a:lnTo>
                <a:lnTo>
                  <a:pt x="1174320" y="1174320"/>
                </a:lnTo>
                <a:lnTo>
                  <a:pt x="0" y="117432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4421855" y="2098314"/>
            <a:ext cx="2967749" cy="247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099"/>
              </a:lnSpc>
            </a:pPr>
            <a:r>
              <a:rPr lang="en-US" sz="1499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Tues</a:t>
            </a:r>
            <a:r>
              <a:rPr lang="en-US" sz="1499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day 5 May 2026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642531" y="1846194"/>
            <a:ext cx="5747073" cy="280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379"/>
              </a:lnSpc>
            </a:pPr>
            <a:r>
              <a:rPr lang="en-US" b="true" sz="1699" spc="-67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Prioritisi</a:t>
            </a:r>
            <a:r>
              <a:rPr lang="en-US" b="true" sz="1699" spc="-67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ng equity through inclusive health investments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D61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613590" y="9933874"/>
            <a:ext cx="2332820" cy="372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  <a:spcBef>
                <a:spcPct val="0"/>
              </a:spcBef>
            </a:pPr>
            <a:r>
              <a:rPr lang="en-US" sz="2200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#EUPHW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241311" y="9687981"/>
            <a:ext cx="1587779" cy="843508"/>
          </a:xfrm>
          <a:custGeom>
            <a:avLst/>
            <a:gdLst/>
            <a:ahLst/>
            <a:cxnLst/>
            <a:rect r="r" b="b" t="t" l="l"/>
            <a:pathLst>
              <a:path h="843508" w="1587779">
                <a:moveTo>
                  <a:pt x="0" y="0"/>
                </a:moveTo>
                <a:lnTo>
                  <a:pt x="1587779" y="0"/>
                </a:lnTo>
                <a:lnTo>
                  <a:pt x="1587779" y="843508"/>
                </a:lnTo>
                <a:lnTo>
                  <a:pt x="0" y="8435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56000" y="4675386"/>
            <a:ext cx="6048000" cy="4439051"/>
            <a:chOff x="0" y="0"/>
            <a:chExt cx="2167467" cy="1590856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167467" cy="1590856"/>
            </a:xfrm>
            <a:custGeom>
              <a:avLst/>
              <a:gdLst/>
              <a:ahLst/>
              <a:cxnLst/>
              <a:rect r="r" b="b" t="t" l="l"/>
              <a:pathLst>
                <a:path h="1590856" w="2167467">
                  <a:moveTo>
                    <a:pt x="21761" y="0"/>
                  </a:moveTo>
                  <a:lnTo>
                    <a:pt x="2145705" y="0"/>
                  </a:lnTo>
                  <a:cubicBezTo>
                    <a:pt x="2151477" y="0"/>
                    <a:pt x="2157012" y="2293"/>
                    <a:pt x="2161093" y="6374"/>
                  </a:cubicBezTo>
                  <a:cubicBezTo>
                    <a:pt x="2165174" y="10455"/>
                    <a:pt x="2167467" y="15990"/>
                    <a:pt x="2167467" y="21761"/>
                  </a:cubicBezTo>
                  <a:lnTo>
                    <a:pt x="2167467" y="1569094"/>
                  </a:lnTo>
                  <a:cubicBezTo>
                    <a:pt x="2167467" y="1574866"/>
                    <a:pt x="2165174" y="1580401"/>
                    <a:pt x="2161093" y="1584482"/>
                  </a:cubicBezTo>
                  <a:cubicBezTo>
                    <a:pt x="2157012" y="1588563"/>
                    <a:pt x="2151477" y="1590856"/>
                    <a:pt x="2145705" y="1590856"/>
                  </a:cubicBezTo>
                  <a:lnTo>
                    <a:pt x="21761" y="1590856"/>
                  </a:lnTo>
                  <a:cubicBezTo>
                    <a:pt x="15990" y="1590856"/>
                    <a:pt x="10455" y="1588563"/>
                    <a:pt x="6374" y="1584482"/>
                  </a:cubicBezTo>
                  <a:cubicBezTo>
                    <a:pt x="2293" y="1580401"/>
                    <a:pt x="0" y="1574866"/>
                    <a:pt x="0" y="1569094"/>
                  </a:cubicBezTo>
                  <a:lnTo>
                    <a:pt x="0" y="21761"/>
                  </a:lnTo>
                  <a:cubicBezTo>
                    <a:pt x="0" y="15990"/>
                    <a:pt x="2293" y="10455"/>
                    <a:pt x="6374" y="6374"/>
                  </a:cubicBezTo>
                  <a:cubicBezTo>
                    <a:pt x="10455" y="2293"/>
                    <a:pt x="15990" y="0"/>
                    <a:pt x="21761" y="0"/>
                  </a:cubicBezTo>
                  <a:close/>
                </a:path>
              </a:pathLst>
            </a:custGeom>
            <a:solidFill>
              <a:srgbClr val="FFFFFF"/>
            </a:solidFill>
            <a:ln w="114300" cap="sq">
              <a:solidFill>
                <a:srgbClr val="9DC41B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2167467" cy="16194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2546215" y="4889139"/>
            <a:ext cx="2467570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 b="true">
                <a:solidFill>
                  <a:srgbClr val="2D61A4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PROGRAMME</a:t>
            </a:r>
          </a:p>
        </p:txBody>
      </p:sp>
      <p:grpSp>
        <p:nvGrpSpPr>
          <p:cNvPr name="Group 8" id="8"/>
          <p:cNvGrpSpPr/>
          <p:nvPr/>
        </p:nvGrpSpPr>
        <p:grpSpPr>
          <a:xfrm rot="-124632">
            <a:off x="-638020" y="-4348019"/>
            <a:ext cx="9269749" cy="7507892"/>
            <a:chOff x="0" y="0"/>
            <a:chExt cx="12359665" cy="10010523"/>
          </a:xfrm>
        </p:grpSpPr>
        <p:sp>
          <p:nvSpPr>
            <p:cNvPr name="Freeform 9" id="9"/>
            <p:cNvSpPr/>
            <p:nvPr/>
          </p:nvSpPr>
          <p:spPr>
            <a:xfrm flipH="true" flipV="true" rot="379975">
              <a:off x="551976" y="853205"/>
              <a:ext cx="11316387" cy="8559303"/>
            </a:xfrm>
            <a:custGeom>
              <a:avLst/>
              <a:gdLst/>
              <a:ahLst/>
              <a:cxnLst/>
              <a:rect r="r" b="b" t="t" l="l"/>
              <a:pathLst>
                <a:path h="8559303" w="11316387">
                  <a:moveTo>
                    <a:pt x="11316387" y="8559304"/>
                  </a:moveTo>
                  <a:lnTo>
                    <a:pt x="0" y="8559304"/>
                  </a:lnTo>
                  <a:lnTo>
                    <a:pt x="0" y="0"/>
                  </a:lnTo>
                  <a:lnTo>
                    <a:pt x="11316387" y="0"/>
                  </a:lnTo>
                  <a:lnTo>
                    <a:pt x="11316387" y="8559304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true" flipV="true" rot="379975">
              <a:off x="443578" y="606265"/>
              <a:ext cx="11472510" cy="8677389"/>
            </a:xfrm>
            <a:custGeom>
              <a:avLst/>
              <a:gdLst/>
              <a:ahLst/>
              <a:cxnLst/>
              <a:rect r="r" b="b" t="t" l="l"/>
              <a:pathLst>
                <a:path h="8677389" w="11472510">
                  <a:moveTo>
                    <a:pt x="11472510" y="8677389"/>
                  </a:moveTo>
                  <a:lnTo>
                    <a:pt x="0" y="8677389"/>
                  </a:lnTo>
                  <a:lnTo>
                    <a:pt x="0" y="0"/>
                  </a:lnTo>
                  <a:lnTo>
                    <a:pt x="11472510" y="0"/>
                  </a:lnTo>
                  <a:lnTo>
                    <a:pt x="11472510" y="8677389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1" id="11"/>
          <p:cNvGrpSpPr/>
          <p:nvPr/>
        </p:nvGrpSpPr>
        <p:grpSpPr>
          <a:xfrm rot="10302860">
            <a:off x="-1173273" y="-363607"/>
            <a:ext cx="2274546" cy="2642067"/>
            <a:chOff x="0" y="0"/>
            <a:chExt cx="1125784" cy="130768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25784" cy="1307689"/>
            </a:xfrm>
            <a:custGeom>
              <a:avLst/>
              <a:gdLst/>
              <a:ahLst/>
              <a:cxnLst/>
              <a:rect r="r" b="b" t="t" l="l"/>
              <a:pathLst>
                <a:path h="1307689" w="1125784">
                  <a:moveTo>
                    <a:pt x="562892" y="0"/>
                  </a:moveTo>
                  <a:cubicBezTo>
                    <a:pt x="252015" y="0"/>
                    <a:pt x="0" y="292736"/>
                    <a:pt x="0" y="653844"/>
                  </a:cubicBezTo>
                  <a:cubicBezTo>
                    <a:pt x="0" y="1014953"/>
                    <a:pt x="252015" y="1307689"/>
                    <a:pt x="562892" y="1307689"/>
                  </a:cubicBezTo>
                  <a:cubicBezTo>
                    <a:pt x="873769" y="1307689"/>
                    <a:pt x="1125784" y="1014953"/>
                    <a:pt x="1125784" y="653844"/>
                  </a:cubicBezTo>
                  <a:cubicBezTo>
                    <a:pt x="1125784" y="29273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105542" y="113071"/>
              <a:ext cx="914700" cy="1072022"/>
            </a:xfrm>
            <a:prstGeom prst="rect">
              <a:avLst/>
            </a:prstGeom>
          </p:spPr>
          <p:txBody>
            <a:bodyPr anchor="ctr" rtlCol="false" tIns="18633" lIns="18633" bIns="18633" rIns="18633"/>
            <a:lstStyle/>
            <a:p>
              <a:pPr algn="ctr">
                <a:lnSpc>
                  <a:spcPts val="308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0" y="282741"/>
            <a:ext cx="956442" cy="1484028"/>
          </a:xfrm>
          <a:custGeom>
            <a:avLst/>
            <a:gdLst/>
            <a:ahLst/>
            <a:cxnLst/>
            <a:rect r="r" b="b" t="t" l="l"/>
            <a:pathLst>
              <a:path h="1484028" w="956442">
                <a:moveTo>
                  <a:pt x="0" y="0"/>
                </a:moveTo>
                <a:lnTo>
                  <a:pt x="956442" y="0"/>
                </a:lnTo>
                <a:lnTo>
                  <a:pt x="956442" y="1484028"/>
                </a:lnTo>
                <a:lnTo>
                  <a:pt x="0" y="148402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536863" y="539811"/>
            <a:ext cx="5359579" cy="2818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13"/>
              </a:lnSpc>
              <a:spcBef>
                <a:spcPct val="0"/>
              </a:spcBef>
            </a:pPr>
            <a:r>
              <a:rPr lang="en-US" sz="1652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Investing for sustainable health and well-being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536863" y="194982"/>
            <a:ext cx="5310158" cy="3278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7"/>
              </a:lnSpc>
            </a:pPr>
            <a:r>
              <a:rPr lang="en-US" sz="2528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European Public Health Week</a:t>
            </a:r>
          </a:p>
        </p:txBody>
      </p:sp>
      <p:grpSp>
        <p:nvGrpSpPr>
          <p:cNvPr name="Group 17" id="17"/>
          <p:cNvGrpSpPr/>
          <p:nvPr/>
        </p:nvGrpSpPr>
        <p:grpSpPr>
          <a:xfrm rot="0">
            <a:off x="2229428" y="1874769"/>
            <a:ext cx="5160176" cy="480670"/>
            <a:chOff x="0" y="0"/>
            <a:chExt cx="6880235" cy="640894"/>
          </a:xfrm>
        </p:grpSpPr>
        <p:sp>
          <p:nvSpPr>
            <p:cNvPr name="TextBox 18" id="18"/>
            <p:cNvSpPr txBox="true"/>
            <p:nvPr/>
          </p:nvSpPr>
          <p:spPr>
            <a:xfrm rot="0">
              <a:off x="3097930" y="298060"/>
              <a:ext cx="3782305" cy="3428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2100"/>
                </a:lnSpc>
              </a:pPr>
              <a:r>
                <a:rPr lang="en-US" sz="1500" i="true">
                  <a:solidFill>
                    <a:srgbClr val="FFFFFF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Wednesd</a:t>
              </a:r>
              <a:r>
                <a:rPr lang="en-US" sz="1500" i="true">
                  <a:solidFill>
                    <a:srgbClr val="FFFFFF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ay 6 May 2026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0" y="-28575"/>
              <a:ext cx="6880235" cy="36473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2379"/>
                </a:lnSpc>
              </a:pPr>
              <a:r>
                <a:rPr lang="en-US" b="true" sz="1699" spc="-67">
                  <a:solidFill>
                    <a:srgbClr val="FFFFFF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Me</a:t>
              </a:r>
              <a:r>
                <a:rPr lang="en-US" b="true" sz="1699" spc="-67">
                  <a:solidFill>
                    <a:srgbClr val="FFFFFF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ntal health at the crossroads</a:t>
              </a: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848442" y="5757596"/>
            <a:ext cx="6048000" cy="3892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96571" indent="-248285" lvl="1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2D61A4"/>
                </a:solidFill>
                <a:latin typeface="Montserrat"/>
                <a:ea typeface="Montserrat"/>
                <a:cs typeface="Montserrat"/>
                <a:sym typeface="Montserrat"/>
              </a:rPr>
              <a:t>explain your event here</a:t>
            </a:r>
          </a:p>
        </p:txBody>
      </p:sp>
      <p:sp>
        <p:nvSpPr>
          <p:cNvPr name="Freeform 21" id="21"/>
          <p:cNvSpPr/>
          <p:nvPr/>
        </p:nvSpPr>
        <p:spPr>
          <a:xfrm flipH="false" flipV="false" rot="0">
            <a:off x="555480" y="4160381"/>
            <a:ext cx="1174320" cy="1174320"/>
          </a:xfrm>
          <a:custGeom>
            <a:avLst/>
            <a:gdLst/>
            <a:ahLst/>
            <a:cxnLst/>
            <a:rect r="r" b="b" t="t" l="l"/>
            <a:pathLst>
              <a:path h="1174320" w="1174320">
                <a:moveTo>
                  <a:pt x="0" y="0"/>
                </a:moveTo>
                <a:lnTo>
                  <a:pt x="1174320" y="0"/>
                </a:lnTo>
                <a:lnTo>
                  <a:pt x="1174320" y="1174320"/>
                </a:lnTo>
                <a:lnTo>
                  <a:pt x="0" y="117432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grpSp>
        <p:nvGrpSpPr>
          <p:cNvPr name="Group 22" id="22"/>
          <p:cNvGrpSpPr/>
          <p:nvPr/>
        </p:nvGrpSpPr>
        <p:grpSpPr>
          <a:xfrm rot="0">
            <a:off x="-987895" y="2757174"/>
            <a:ext cx="9535790" cy="1074595"/>
            <a:chOff x="0" y="0"/>
            <a:chExt cx="2511484" cy="283021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2511484" cy="283021"/>
            </a:xfrm>
            <a:custGeom>
              <a:avLst/>
              <a:gdLst/>
              <a:ahLst/>
              <a:cxnLst/>
              <a:rect r="r" b="b" t="t" l="l"/>
              <a:pathLst>
                <a:path h="283021" w="2511484">
                  <a:moveTo>
                    <a:pt x="41406" y="0"/>
                  </a:moveTo>
                  <a:lnTo>
                    <a:pt x="2470078" y="0"/>
                  </a:lnTo>
                  <a:cubicBezTo>
                    <a:pt x="2492946" y="0"/>
                    <a:pt x="2511484" y="18538"/>
                    <a:pt x="2511484" y="41406"/>
                  </a:cubicBezTo>
                  <a:lnTo>
                    <a:pt x="2511484" y="241615"/>
                  </a:lnTo>
                  <a:cubicBezTo>
                    <a:pt x="2511484" y="252597"/>
                    <a:pt x="2507121" y="263128"/>
                    <a:pt x="2499356" y="270893"/>
                  </a:cubicBezTo>
                  <a:cubicBezTo>
                    <a:pt x="2491591" y="278659"/>
                    <a:pt x="2481059" y="283021"/>
                    <a:pt x="2470078" y="283021"/>
                  </a:cubicBezTo>
                  <a:lnTo>
                    <a:pt x="41406" y="283021"/>
                  </a:lnTo>
                  <a:cubicBezTo>
                    <a:pt x="18538" y="283021"/>
                    <a:pt x="0" y="264483"/>
                    <a:pt x="0" y="241615"/>
                  </a:cubicBezTo>
                  <a:lnTo>
                    <a:pt x="0" y="41406"/>
                  </a:lnTo>
                  <a:cubicBezTo>
                    <a:pt x="0" y="30424"/>
                    <a:pt x="4362" y="19893"/>
                    <a:pt x="12128" y="12128"/>
                  </a:cubicBezTo>
                  <a:cubicBezTo>
                    <a:pt x="19893" y="4362"/>
                    <a:pt x="30424" y="0"/>
                    <a:pt x="4140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-38100"/>
              <a:ext cx="2511484" cy="32112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  <a:r>
                <a:rPr lang="en-US" b="true" sz="2400">
                  <a:solidFill>
                    <a:srgbClr val="2D61A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Your event title</a:t>
              </a:r>
            </a:p>
          </p:txBody>
        </p:sp>
      </p:grpSp>
      <p:grpSp>
        <p:nvGrpSpPr>
          <p:cNvPr name="Group 25" id="25"/>
          <p:cNvGrpSpPr/>
          <p:nvPr/>
        </p:nvGrpSpPr>
        <p:grpSpPr>
          <a:xfrm rot="-6133482">
            <a:off x="5657592" y="8921780"/>
            <a:ext cx="2477700" cy="3234047"/>
            <a:chOff x="0" y="0"/>
            <a:chExt cx="1125784" cy="1469443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1125784" cy="1469443"/>
            </a:xfrm>
            <a:custGeom>
              <a:avLst/>
              <a:gdLst/>
              <a:ahLst/>
              <a:cxnLst/>
              <a:rect r="r" b="b" t="t" l="l"/>
              <a:pathLst>
                <a:path h="1469443" w="1125784">
                  <a:moveTo>
                    <a:pt x="562892" y="0"/>
                  </a:moveTo>
                  <a:cubicBezTo>
                    <a:pt x="252015" y="0"/>
                    <a:pt x="0" y="328946"/>
                    <a:pt x="0" y="734722"/>
                  </a:cubicBezTo>
                  <a:cubicBezTo>
                    <a:pt x="0" y="1140497"/>
                    <a:pt x="252015" y="1469443"/>
                    <a:pt x="562892" y="1469443"/>
                  </a:cubicBezTo>
                  <a:cubicBezTo>
                    <a:pt x="873769" y="1469443"/>
                    <a:pt x="1125784" y="1140497"/>
                    <a:pt x="1125784" y="734722"/>
                  </a:cubicBezTo>
                  <a:cubicBezTo>
                    <a:pt x="1125784" y="32894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105542" y="128235"/>
              <a:ext cx="914700" cy="1203448"/>
            </a:xfrm>
            <a:prstGeom prst="rect">
              <a:avLst/>
            </a:prstGeom>
          </p:spPr>
          <p:txBody>
            <a:bodyPr anchor="ctr" rtlCol="false" tIns="18633" lIns="18633" bIns="18633" rIns="18633"/>
            <a:lstStyle/>
            <a:p>
              <a:pPr algn="ctr">
                <a:lnSpc>
                  <a:spcPts val="308"/>
                </a:lnSpc>
              </a:pPr>
            </a:p>
          </p:txBody>
        </p:sp>
      </p:grpSp>
      <p:sp>
        <p:nvSpPr>
          <p:cNvPr name="TextBox 28" id="28"/>
          <p:cNvSpPr txBox="true"/>
          <p:nvPr/>
        </p:nvSpPr>
        <p:spPr>
          <a:xfrm rot="0">
            <a:off x="5871460" y="9640356"/>
            <a:ext cx="1314219" cy="878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39"/>
              </a:lnSpc>
              <a:spcBef>
                <a:spcPct val="0"/>
              </a:spcBef>
            </a:pPr>
            <a:r>
              <a:rPr lang="en-US" sz="2528">
                <a:solidFill>
                  <a:srgbClr val="2D61A4"/>
                </a:solidFill>
                <a:latin typeface="Montserrat"/>
                <a:ea typeface="Montserrat"/>
                <a:cs typeface="Montserrat"/>
                <a:sym typeface="Montserrat"/>
              </a:rPr>
              <a:t> your logo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D61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613590" y="9933874"/>
            <a:ext cx="2332820" cy="372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  <a:spcBef>
                <a:spcPct val="0"/>
              </a:spcBef>
            </a:pPr>
            <a:r>
              <a:rPr lang="en-US" sz="2200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#EUPHW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241311" y="9687981"/>
            <a:ext cx="1587779" cy="843508"/>
          </a:xfrm>
          <a:custGeom>
            <a:avLst/>
            <a:gdLst/>
            <a:ahLst/>
            <a:cxnLst/>
            <a:rect r="r" b="b" t="t" l="l"/>
            <a:pathLst>
              <a:path h="843508" w="1587779">
                <a:moveTo>
                  <a:pt x="0" y="0"/>
                </a:moveTo>
                <a:lnTo>
                  <a:pt x="1587779" y="0"/>
                </a:lnTo>
                <a:lnTo>
                  <a:pt x="1587779" y="843508"/>
                </a:lnTo>
                <a:lnTo>
                  <a:pt x="0" y="8435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56000" y="4675386"/>
            <a:ext cx="6048000" cy="4439051"/>
            <a:chOff x="0" y="0"/>
            <a:chExt cx="2167467" cy="1590856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167467" cy="1590856"/>
            </a:xfrm>
            <a:custGeom>
              <a:avLst/>
              <a:gdLst/>
              <a:ahLst/>
              <a:cxnLst/>
              <a:rect r="r" b="b" t="t" l="l"/>
              <a:pathLst>
                <a:path h="1590856" w="2167467">
                  <a:moveTo>
                    <a:pt x="21761" y="0"/>
                  </a:moveTo>
                  <a:lnTo>
                    <a:pt x="2145705" y="0"/>
                  </a:lnTo>
                  <a:cubicBezTo>
                    <a:pt x="2151477" y="0"/>
                    <a:pt x="2157012" y="2293"/>
                    <a:pt x="2161093" y="6374"/>
                  </a:cubicBezTo>
                  <a:cubicBezTo>
                    <a:pt x="2165174" y="10455"/>
                    <a:pt x="2167467" y="15990"/>
                    <a:pt x="2167467" y="21761"/>
                  </a:cubicBezTo>
                  <a:lnTo>
                    <a:pt x="2167467" y="1569094"/>
                  </a:lnTo>
                  <a:cubicBezTo>
                    <a:pt x="2167467" y="1574866"/>
                    <a:pt x="2165174" y="1580401"/>
                    <a:pt x="2161093" y="1584482"/>
                  </a:cubicBezTo>
                  <a:cubicBezTo>
                    <a:pt x="2157012" y="1588563"/>
                    <a:pt x="2151477" y="1590856"/>
                    <a:pt x="2145705" y="1590856"/>
                  </a:cubicBezTo>
                  <a:lnTo>
                    <a:pt x="21761" y="1590856"/>
                  </a:lnTo>
                  <a:cubicBezTo>
                    <a:pt x="15990" y="1590856"/>
                    <a:pt x="10455" y="1588563"/>
                    <a:pt x="6374" y="1584482"/>
                  </a:cubicBezTo>
                  <a:cubicBezTo>
                    <a:pt x="2293" y="1580401"/>
                    <a:pt x="0" y="1574866"/>
                    <a:pt x="0" y="1569094"/>
                  </a:cubicBezTo>
                  <a:lnTo>
                    <a:pt x="0" y="21761"/>
                  </a:lnTo>
                  <a:cubicBezTo>
                    <a:pt x="0" y="15990"/>
                    <a:pt x="2293" y="10455"/>
                    <a:pt x="6374" y="6374"/>
                  </a:cubicBezTo>
                  <a:cubicBezTo>
                    <a:pt x="10455" y="2293"/>
                    <a:pt x="15990" y="0"/>
                    <a:pt x="21761" y="0"/>
                  </a:cubicBezTo>
                  <a:close/>
                </a:path>
              </a:pathLst>
            </a:custGeom>
            <a:solidFill>
              <a:srgbClr val="FFFFFF"/>
            </a:solidFill>
            <a:ln w="114300" cap="sq">
              <a:solidFill>
                <a:srgbClr val="9DC41B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2167467" cy="16194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2546215" y="4889139"/>
            <a:ext cx="2467570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 b="true">
                <a:solidFill>
                  <a:srgbClr val="2D61A4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PROGRAMME</a:t>
            </a:r>
          </a:p>
        </p:txBody>
      </p:sp>
      <p:grpSp>
        <p:nvGrpSpPr>
          <p:cNvPr name="Group 8" id="8"/>
          <p:cNvGrpSpPr/>
          <p:nvPr/>
        </p:nvGrpSpPr>
        <p:grpSpPr>
          <a:xfrm rot="-124632">
            <a:off x="-638020" y="-4348019"/>
            <a:ext cx="9269749" cy="7507892"/>
            <a:chOff x="0" y="0"/>
            <a:chExt cx="12359665" cy="10010523"/>
          </a:xfrm>
        </p:grpSpPr>
        <p:sp>
          <p:nvSpPr>
            <p:cNvPr name="Freeform 9" id="9"/>
            <p:cNvSpPr/>
            <p:nvPr/>
          </p:nvSpPr>
          <p:spPr>
            <a:xfrm flipH="true" flipV="true" rot="379975">
              <a:off x="551976" y="853205"/>
              <a:ext cx="11316387" cy="8559303"/>
            </a:xfrm>
            <a:custGeom>
              <a:avLst/>
              <a:gdLst/>
              <a:ahLst/>
              <a:cxnLst/>
              <a:rect r="r" b="b" t="t" l="l"/>
              <a:pathLst>
                <a:path h="8559303" w="11316387">
                  <a:moveTo>
                    <a:pt x="11316387" y="8559304"/>
                  </a:moveTo>
                  <a:lnTo>
                    <a:pt x="0" y="8559304"/>
                  </a:lnTo>
                  <a:lnTo>
                    <a:pt x="0" y="0"/>
                  </a:lnTo>
                  <a:lnTo>
                    <a:pt x="11316387" y="0"/>
                  </a:lnTo>
                  <a:lnTo>
                    <a:pt x="11316387" y="8559304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true" flipV="true" rot="379975">
              <a:off x="443578" y="606265"/>
              <a:ext cx="11472510" cy="8677389"/>
            </a:xfrm>
            <a:custGeom>
              <a:avLst/>
              <a:gdLst/>
              <a:ahLst/>
              <a:cxnLst/>
              <a:rect r="r" b="b" t="t" l="l"/>
              <a:pathLst>
                <a:path h="8677389" w="11472510">
                  <a:moveTo>
                    <a:pt x="11472510" y="8677389"/>
                  </a:moveTo>
                  <a:lnTo>
                    <a:pt x="0" y="8677389"/>
                  </a:lnTo>
                  <a:lnTo>
                    <a:pt x="0" y="0"/>
                  </a:lnTo>
                  <a:lnTo>
                    <a:pt x="11472510" y="0"/>
                  </a:lnTo>
                  <a:lnTo>
                    <a:pt x="11472510" y="8677389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1" id="11"/>
          <p:cNvGrpSpPr/>
          <p:nvPr/>
        </p:nvGrpSpPr>
        <p:grpSpPr>
          <a:xfrm rot="10302860">
            <a:off x="-1173273" y="-363607"/>
            <a:ext cx="2274546" cy="2642067"/>
            <a:chOff x="0" y="0"/>
            <a:chExt cx="1125784" cy="130768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25784" cy="1307689"/>
            </a:xfrm>
            <a:custGeom>
              <a:avLst/>
              <a:gdLst/>
              <a:ahLst/>
              <a:cxnLst/>
              <a:rect r="r" b="b" t="t" l="l"/>
              <a:pathLst>
                <a:path h="1307689" w="1125784">
                  <a:moveTo>
                    <a:pt x="562892" y="0"/>
                  </a:moveTo>
                  <a:cubicBezTo>
                    <a:pt x="252015" y="0"/>
                    <a:pt x="0" y="292736"/>
                    <a:pt x="0" y="653844"/>
                  </a:cubicBezTo>
                  <a:cubicBezTo>
                    <a:pt x="0" y="1014953"/>
                    <a:pt x="252015" y="1307689"/>
                    <a:pt x="562892" y="1307689"/>
                  </a:cubicBezTo>
                  <a:cubicBezTo>
                    <a:pt x="873769" y="1307689"/>
                    <a:pt x="1125784" y="1014953"/>
                    <a:pt x="1125784" y="653844"/>
                  </a:cubicBezTo>
                  <a:cubicBezTo>
                    <a:pt x="1125784" y="29273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105542" y="113071"/>
              <a:ext cx="914700" cy="1072022"/>
            </a:xfrm>
            <a:prstGeom prst="rect">
              <a:avLst/>
            </a:prstGeom>
          </p:spPr>
          <p:txBody>
            <a:bodyPr anchor="ctr" rtlCol="false" tIns="18633" lIns="18633" bIns="18633" rIns="18633"/>
            <a:lstStyle/>
            <a:p>
              <a:pPr algn="ctr">
                <a:lnSpc>
                  <a:spcPts val="308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0" y="282741"/>
            <a:ext cx="956442" cy="1484028"/>
          </a:xfrm>
          <a:custGeom>
            <a:avLst/>
            <a:gdLst/>
            <a:ahLst/>
            <a:cxnLst/>
            <a:rect r="r" b="b" t="t" l="l"/>
            <a:pathLst>
              <a:path h="1484028" w="956442">
                <a:moveTo>
                  <a:pt x="0" y="0"/>
                </a:moveTo>
                <a:lnTo>
                  <a:pt x="956442" y="0"/>
                </a:lnTo>
                <a:lnTo>
                  <a:pt x="956442" y="1484028"/>
                </a:lnTo>
                <a:lnTo>
                  <a:pt x="0" y="148402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536863" y="539811"/>
            <a:ext cx="5359579" cy="2818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13"/>
              </a:lnSpc>
              <a:spcBef>
                <a:spcPct val="0"/>
              </a:spcBef>
            </a:pPr>
            <a:r>
              <a:rPr lang="en-US" sz="1652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Investing for sustainable health and well-being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536863" y="194982"/>
            <a:ext cx="5310158" cy="3278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7"/>
              </a:lnSpc>
            </a:pPr>
            <a:r>
              <a:rPr lang="en-US" sz="2528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European Public Health Week</a:t>
            </a:r>
          </a:p>
        </p:txBody>
      </p:sp>
      <p:grpSp>
        <p:nvGrpSpPr>
          <p:cNvPr name="Group 17" id="17"/>
          <p:cNvGrpSpPr/>
          <p:nvPr/>
        </p:nvGrpSpPr>
        <p:grpSpPr>
          <a:xfrm rot="0">
            <a:off x="1454845" y="1874769"/>
            <a:ext cx="5934759" cy="480670"/>
            <a:chOff x="0" y="0"/>
            <a:chExt cx="7913012" cy="640894"/>
          </a:xfrm>
        </p:grpSpPr>
        <p:sp>
          <p:nvSpPr>
            <p:cNvPr name="TextBox 18" id="18"/>
            <p:cNvSpPr txBox="true"/>
            <p:nvPr/>
          </p:nvSpPr>
          <p:spPr>
            <a:xfrm rot="0">
              <a:off x="4130707" y="298060"/>
              <a:ext cx="3782305" cy="3428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2100"/>
                </a:lnSpc>
              </a:pPr>
              <a:r>
                <a:rPr lang="en-US" sz="1500" i="true">
                  <a:solidFill>
                    <a:srgbClr val="FFFFFF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Thursd</a:t>
              </a:r>
              <a:r>
                <a:rPr lang="en-US" sz="1500" i="true">
                  <a:solidFill>
                    <a:srgbClr val="FFFFFF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ay 7 May 2026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0" y="-28575"/>
              <a:ext cx="7913012" cy="36473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2379"/>
                </a:lnSpc>
              </a:pPr>
              <a:r>
                <a:rPr lang="en-US" b="true" sz="1699" spc="-67">
                  <a:solidFill>
                    <a:srgbClr val="FFFFFF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Protecti</a:t>
              </a:r>
              <a:r>
                <a:rPr lang="en-US" b="true" sz="1699" spc="-67">
                  <a:solidFill>
                    <a:srgbClr val="FFFFFF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ng health and democracy</a:t>
              </a: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848442" y="5757596"/>
            <a:ext cx="6048000" cy="3892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96571" indent="-248285" lvl="1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2D61A4"/>
                </a:solidFill>
                <a:latin typeface="Montserrat"/>
                <a:ea typeface="Montserrat"/>
                <a:cs typeface="Montserrat"/>
                <a:sym typeface="Montserrat"/>
              </a:rPr>
              <a:t>explain your event here</a:t>
            </a:r>
          </a:p>
        </p:txBody>
      </p:sp>
      <p:grpSp>
        <p:nvGrpSpPr>
          <p:cNvPr name="Group 21" id="21"/>
          <p:cNvGrpSpPr/>
          <p:nvPr/>
        </p:nvGrpSpPr>
        <p:grpSpPr>
          <a:xfrm rot="0">
            <a:off x="-987895" y="2757174"/>
            <a:ext cx="9535790" cy="1074595"/>
            <a:chOff x="0" y="0"/>
            <a:chExt cx="2511484" cy="283021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2511484" cy="283021"/>
            </a:xfrm>
            <a:custGeom>
              <a:avLst/>
              <a:gdLst/>
              <a:ahLst/>
              <a:cxnLst/>
              <a:rect r="r" b="b" t="t" l="l"/>
              <a:pathLst>
                <a:path h="283021" w="2511484">
                  <a:moveTo>
                    <a:pt x="41406" y="0"/>
                  </a:moveTo>
                  <a:lnTo>
                    <a:pt x="2470078" y="0"/>
                  </a:lnTo>
                  <a:cubicBezTo>
                    <a:pt x="2492946" y="0"/>
                    <a:pt x="2511484" y="18538"/>
                    <a:pt x="2511484" y="41406"/>
                  </a:cubicBezTo>
                  <a:lnTo>
                    <a:pt x="2511484" y="241615"/>
                  </a:lnTo>
                  <a:cubicBezTo>
                    <a:pt x="2511484" y="252597"/>
                    <a:pt x="2507121" y="263128"/>
                    <a:pt x="2499356" y="270893"/>
                  </a:cubicBezTo>
                  <a:cubicBezTo>
                    <a:pt x="2491591" y="278659"/>
                    <a:pt x="2481059" y="283021"/>
                    <a:pt x="2470078" y="283021"/>
                  </a:cubicBezTo>
                  <a:lnTo>
                    <a:pt x="41406" y="283021"/>
                  </a:lnTo>
                  <a:cubicBezTo>
                    <a:pt x="18538" y="283021"/>
                    <a:pt x="0" y="264483"/>
                    <a:pt x="0" y="241615"/>
                  </a:cubicBezTo>
                  <a:lnTo>
                    <a:pt x="0" y="41406"/>
                  </a:lnTo>
                  <a:cubicBezTo>
                    <a:pt x="0" y="30424"/>
                    <a:pt x="4362" y="19893"/>
                    <a:pt x="12128" y="12128"/>
                  </a:cubicBezTo>
                  <a:cubicBezTo>
                    <a:pt x="19893" y="4362"/>
                    <a:pt x="30424" y="0"/>
                    <a:pt x="4140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-38100"/>
              <a:ext cx="2511484" cy="32112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  <a:r>
                <a:rPr lang="en-US" b="true" sz="2400">
                  <a:solidFill>
                    <a:srgbClr val="2D61A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Your event title</a:t>
              </a:r>
            </a:p>
          </p:txBody>
        </p:sp>
      </p:grpSp>
      <p:grpSp>
        <p:nvGrpSpPr>
          <p:cNvPr name="Group 24" id="24"/>
          <p:cNvGrpSpPr/>
          <p:nvPr/>
        </p:nvGrpSpPr>
        <p:grpSpPr>
          <a:xfrm rot="-6133482">
            <a:off x="5657592" y="8921780"/>
            <a:ext cx="2477700" cy="3234047"/>
            <a:chOff x="0" y="0"/>
            <a:chExt cx="1125784" cy="1469443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125784" cy="1469443"/>
            </a:xfrm>
            <a:custGeom>
              <a:avLst/>
              <a:gdLst/>
              <a:ahLst/>
              <a:cxnLst/>
              <a:rect r="r" b="b" t="t" l="l"/>
              <a:pathLst>
                <a:path h="1469443" w="1125784">
                  <a:moveTo>
                    <a:pt x="562892" y="0"/>
                  </a:moveTo>
                  <a:cubicBezTo>
                    <a:pt x="252015" y="0"/>
                    <a:pt x="0" y="328946"/>
                    <a:pt x="0" y="734722"/>
                  </a:cubicBezTo>
                  <a:cubicBezTo>
                    <a:pt x="0" y="1140497"/>
                    <a:pt x="252015" y="1469443"/>
                    <a:pt x="562892" y="1469443"/>
                  </a:cubicBezTo>
                  <a:cubicBezTo>
                    <a:pt x="873769" y="1469443"/>
                    <a:pt x="1125784" y="1140497"/>
                    <a:pt x="1125784" y="734722"/>
                  </a:cubicBezTo>
                  <a:cubicBezTo>
                    <a:pt x="1125784" y="32894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105542" y="128235"/>
              <a:ext cx="914700" cy="1203448"/>
            </a:xfrm>
            <a:prstGeom prst="rect">
              <a:avLst/>
            </a:prstGeom>
          </p:spPr>
          <p:txBody>
            <a:bodyPr anchor="ctr" rtlCol="false" tIns="18633" lIns="18633" bIns="18633" rIns="18633"/>
            <a:lstStyle/>
            <a:p>
              <a:pPr algn="ctr">
                <a:lnSpc>
                  <a:spcPts val="308"/>
                </a:lnSpc>
              </a:pPr>
            </a:p>
          </p:txBody>
        </p:sp>
      </p:grpSp>
      <p:sp>
        <p:nvSpPr>
          <p:cNvPr name="TextBox 27" id="27"/>
          <p:cNvSpPr txBox="true"/>
          <p:nvPr/>
        </p:nvSpPr>
        <p:spPr>
          <a:xfrm rot="0">
            <a:off x="5871460" y="9640356"/>
            <a:ext cx="1314219" cy="878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39"/>
              </a:lnSpc>
              <a:spcBef>
                <a:spcPct val="0"/>
              </a:spcBef>
            </a:pPr>
            <a:r>
              <a:rPr lang="en-US" sz="2528">
                <a:solidFill>
                  <a:srgbClr val="2D61A4"/>
                </a:solidFill>
                <a:latin typeface="Montserrat"/>
                <a:ea typeface="Montserrat"/>
                <a:cs typeface="Montserrat"/>
                <a:sym typeface="Montserrat"/>
              </a:rPr>
              <a:t> your logo</a:t>
            </a:r>
          </a:p>
        </p:txBody>
      </p:sp>
      <p:sp>
        <p:nvSpPr>
          <p:cNvPr name="Freeform 28" id="28"/>
          <p:cNvSpPr/>
          <p:nvPr/>
        </p:nvSpPr>
        <p:spPr>
          <a:xfrm flipH="false" flipV="false" rot="0">
            <a:off x="555480" y="4160520"/>
            <a:ext cx="1174320" cy="1174320"/>
          </a:xfrm>
          <a:custGeom>
            <a:avLst/>
            <a:gdLst/>
            <a:ahLst/>
            <a:cxnLst/>
            <a:rect r="r" b="b" t="t" l="l"/>
            <a:pathLst>
              <a:path h="1174320" w="1174320">
                <a:moveTo>
                  <a:pt x="0" y="0"/>
                </a:moveTo>
                <a:lnTo>
                  <a:pt x="1174320" y="0"/>
                </a:lnTo>
                <a:lnTo>
                  <a:pt x="1174320" y="1174320"/>
                </a:lnTo>
                <a:lnTo>
                  <a:pt x="0" y="117432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D61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613590" y="9933874"/>
            <a:ext cx="2332820" cy="372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  <a:spcBef>
                <a:spcPct val="0"/>
              </a:spcBef>
            </a:pPr>
            <a:r>
              <a:rPr lang="en-US" sz="2200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#EUPHW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241311" y="9687981"/>
            <a:ext cx="1587779" cy="843508"/>
          </a:xfrm>
          <a:custGeom>
            <a:avLst/>
            <a:gdLst/>
            <a:ahLst/>
            <a:cxnLst/>
            <a:rect r="r" b="b" t="t" l="l"/>
            <a:pathLst>
              <a:path h="843508" w="1587779">
                <a:moveTo>
                  <a:pt x="0" y="0"/>
                </a:moveTo>
                <a:lnTo>
                  <a:pt x="1587779" y="0"/>
                </a:lnTo>
                <a:lnTo>
                  <a:pt x="1587779" y="843508"/>
                </a:lnTo>
                <a:lnTo>
                  <a:pt x="0" y="8435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56000" y="4675386"/>
            <a:ext cx="6048000" cy="4439051"/>
            <a:chOff x="0" y="0"/>
            <a:chExt cx="2167467" cy="1590856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167467" cy="1590856"/>
            </a:xfrm>
            <a:custGeom>
              <a:avLst/>
              <a:gdLst/>
              <a:ahLst/>
              <a:cxnLst/>
              <a:rect r="r" b="b" t="t" l="l"/>
              <a:pathLst>
                <a:path h="1590856" w="2167467">
                  <a:moveTo>
                    <a:pt x="21761" y="0"/>
                  </a:moveTo>
                  <a:lnTo>
                    <a:pt x="2145705" y="0"/>
                  </a:lnTo>
                  <a:cubicBezTo>
                    <a:pt x="2151477" y="0"/>
                    <a:pt x="2157012" y="2293"/>
                    <a:pt x="2161093" y="6374"/>
                  </a:cubicBezTo>
                  <a:cubicBezTo>
                    <a:pt x="2165174" y="10455"/>
                    <a:pt x="2167467" y="15990"/>
                    <a:pt x="2167467" y="21761"/>
                  </a:cubicBezTo>
                  <a:lnTo>
                    <a:pt x="2167467" y="1569094"/>
                  </a:lnTo>
                  <a:cubicBezTo>
                    <a:pt x="2167467" y="1574866"/>
                    <a:pt x="2165174" y="1580401"/>
                    <a:pt x="2161093" y="1584482"/>
                  </a:cubicBezTo>
                  <a:cubicBezTo>
                    <a:pt x="2157012" y="1588563"/>
                    <a:pt x="2151477" y="1590856"/>
                    <a:pt x="2145705" y="1590856"/>
                  </a:cubicBezTo>
                  <a:lnTo>
                    <a:pt x="21761" y="1590856"/>
                  </a:lnTo>
                  <a:cubicBezTo>
                    <a:pt x="15990" y="1590856"/>
                    <a:pt x="10455" y="1588563"/>
                    <a:pt x="6374" y="1584482"/>
                  </a:cubicBezTo>
                  <a:cubicBezTo>
                    <a:pt x="2293" y="1580401"/>
                    <a:pt x="0" y="1574866"/>
                    <a:pt x="0" y="1569094"/>
                  </a:cubicBezTo>
                  <a:lnTo>
                    <a:pt x="0" y="21761"/>
                  </a:lnTo>
                  <a:cubicBezTo>
                    <a:pt x="0" y="15990"/>
                    <a:pt x="2293" y="10455"/>
                    <a:pt x="6374" y="6374"/>
                  </a:cubicBezTo>
                  <a:cubicBezTo>
                    <a:pt x="10455" y="2293"/>
                    <a:pt x="15990" y="0"/>
                    <a:pt x="21761" y="0"/>
                  </a:cubicBezTo>
                  <a:close/>
                </a:path>
              </a:pathLst>
            </a:custGeom>
            <a:solidFill>
              <a:srgbClr val="FFFFFF"/>
            </a:solidFill>
            <a:ln w="114300" cap="sq">
              <a:solidFill>
                <a:srgbClr val="9DC41B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2167467" cy="16194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2546215" y="4889139"/>
            <a:ext cx="2467570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 b="true">
                <a:solidFill>
                  <a:srgbClr val="2D61A4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PROGRAMME</a:t>
            </a:r>
          </a:p>
        </p:txBody>
      </p:sp>
      <p:grpSp>
        <p:nvGrpSpPr>
          <p:cNvPr name="Group 8" id="8"/>
          <p:cNvGrpSpPr/>
          <p:nvPr/>
        </p:nvGrpSpPr>
        <p:grpSpPr>
          <a:xfrm rot="-124632">
            <a:off x="-638020" y="-4348019"/>
            <a:ext cx="9269749" cy="7507892"/>
            <a:chOff x="0" y="0"/>
            <a:chExt cx="12359665" cy="10010523"/>
          </a:xfrm>
        </p:grpSpPr>
        <p:sp>
          <p:nvSpPr>
            <p:cNvPr name="Freeform 9" id="9"/>
            <p:cNvSpPr/>
            <p:nvPr/>
          </p:nvSpPr>
          <p:spPr>
            <a:xfrm flipH="true" flipV="true" rot="379975">
              <a:off x="551976" y="853205"/>
              <a:ext cx="11316387" cy="8559303"/>
            </a:xfrm>
            <a:custGeom>
              <a:avLst/>
              <a:gdLst/>
              <a:ahLst/>
              <a:cxnLst/>
              <a:rect r="r" b="b" t="t" l="l"/>
              <a:pathLst>
                <a:path h="8559303" w="11316387">
                  <a:moveTo>
                    <a:pt x="11316387" y="8559304"/>
                  </a:moveTo>
                  <a:lnTo>
                    <a:pt x="0" y="8559304"/>
                  </a:lnTo>
                  <a:lnTo>
                    <a:pt x="0" y="0"/>
                  </a:lnTo>
                  <a:lnTo>
                    <a:pt x="11316387" y="0"/>
                  </a:lnTo>
                  <a:lnTo>
                    <a:pt x="11316387" y="8559304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true" flipV="true" rot="379975">
              <a:off x="443578" y="606265"/>
              <a:ext cx="11472510" cy="8677389"/>
            </a:xfrm>
            <a:custGeom>
              <a:avLst/>
              <a:gdLst/>
              <a:ahLst/>
              <a:cxnLst/>
              <a:rect r="r" b="b" t="t" l="l"/>
              <a:pathLst>
                <a:path h="8677389" w="11472510">
                  <a:moveTo>
                    <a:pt x="11472510" y="8677389"/>
                  </a:moveTo>
                  <a:lnTo>
                    <a:pt x="0" y="8677389"/>
                  </a:lnTo>
                  <a:lnTo>
                    <a:pt x="0" y="0"/>
                  </a:lnTo>
                  <a:lnTo>
                    <a:pt x="11472510" y="0"/>
                  </a:lnTo>
                  <a:lnTo>
                    <a:pt x="11472510" y="8677389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1" id="11"/>
          <p:cNvGrpSpPr/>
          <p:nvPr/>
        </p:nvGrpSpPr>
        <p:grpSpPr>
          <a:xfrm rot="10302860">
            <a:off x="-1173273" y="-363607"/>
            <a:ext cx="2274546" cy="2642067"/>
            <a:chOff x="0" y="0"/>
            <a:chExt cx="1125784" cy="130768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25784" cy="1307689"/>
            </a:xfrm>
            <a:custGeom>
              <a:avLst/>
              <a:gdLst/>
              <a:ahLst/>
              <a:cxnLst/>
              <a:rect r="r" b="b" t="t" l="l"/>
              <a:pathLst>
                <a:path h="1307689" w="1125784">
                  <a:moveTo>
                    <a:pt x="562892" y="0"/>
                  </a:moveTo>
                  <a:cubicBezTo>
                    <a:pt x="252015" y="0"/>
                    <a:pt x="0" y="292736"/>
                    <a:pt x="0" y="653844"/>
                  </a:cubicBezTo>
                  <a:cubicBezTo>
                    <a:pt x="0" y="1014953"/>
                    <a:pt x="252015" y="1307689"/>
                    <a:pt x="562892" y="1307689"/>
                  </a:cubicBezTo>
                  <a:cubicBezTo>
                    <a:pt x="873769" y="1307689"/>
                    <a:pt x="1125784" y="1014953"/>
                    <a:pt x="1125784" y="653844"/>
                  </a:cubicBezTo>
                  <a:cubicBezTo>
                    <a:pt x="1125784" y="29273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105542" y="113071"/>
              <a:ext cx="914700" cy="1072022"/>
            </a:xfrm>
            <a:prstGeom prst="rect">
              <a:avLst/>
            </a:prstGeom>
          </p:spPr>
          <p:txBody>
            <a:bodyPr anchor="ctr" rtlCol="false" tIns="18633" lIns="18633" bIns="18633" rIns="18633"/>
            <a:lstStyle/>
            <a:p>
              <a:pPr algn="ctr">
                <a:lnSpc>
                  <a:spcPts val="308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0" y="282741"/>
            <a:ext cx="956442" cy="1484028"/>
          </a:xfrm>
          <a:custGeom>
            <a:avLst/>
            <a:gdLst/>
            <a:ahLst/>
            <a:cxnLst/>
            <a:rect r="r" b="b" t="t" l="l"/>
            <a:pathLst>
              <a:path h="1484028" w="956442">
                <a:moveTo>
                  <a:pt x="0" y="0"/>
                </a:moveTo>
                <a:lnTo>
                  <a:pt x="956442" y="0"/>
                </a:lnTo>
                <a:lnTo>
                  <a:pt x="956442" y="1484028"/>
                </a:lnTo>
                <a:lnTo>
                  <a:pt x="0" y="148402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536863" y="539811"/>
            <a:ext cx="5359579" cy="2818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13"/>
              </a:lnSpc>
              <a:spcBef>
                <a:spcPct val="0"/>
              </a:spcBef>
            </a:pPr>
            <a:r>
              <a:rPr lang="en-US" sz="1652" i="true">
                <a:solidFill>
                  <a:srgbClr val="FFFFFF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Investing for sustainable health and well-being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536863" y="194982"/>
            <a:ext cx="5310158" cy="3278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77"/>
              </a:lnSpc>
            </a:pPr>
            <a:r>
              <a:rPr lang="en-US" sz="2528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European Public Health Week</a:t>
            </a:r>
          </a:p>
        </p:txBody>
      </p:sp>
      <p:grpSp>
        <p:nvGrpSpPr>
          <p:cNvPr name="Group 17" id="17"/>
          <p:cNvGrpSpPr/>
          <p:nvPr/>
        </p:nvGrpSpPr>
        <p:grpSpPr>
          <a:xfrm rot="0">
            <a:off x="777085" y="1874769"/>
            <a:ext cx="6612519" cy="480670"/>
            <a:chOff x="0" y="0"/>
            <a:chExt cx="8816692" cy="640894"/>
          </a:xfrm>
        </p:grpSpPr>
        <p:sp>
          <p:nvSpPr>
            <p:cNvPr name="TextBox 18" id="18"/>
            <p:cNvSpPr txBox="true"/>
            <p:nvPr/>
          </p:nvSpPr>
          <p:spPr>
            <a:xfrm rot="0">
              <a:off x="5034387" y="298060"/>
              <a:ext cx="3782305" cy="3428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2100"/>
                </a:lnSpc>
              </a:pPr>
              <a:r>
                <a:rPr lang="en-US" sz="1500" i="true">
                  <a:solidFill>
                    <a:srgbClr val="FFFFFF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Frid</a:t>
              </a:r>
              <a:r>
                <a:rPr lang="en-US" sz="1500" i="true">
                  <a:solidFill>
                    <a:srgbClr val="FFFFFF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ay 8 May 2026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0" y="-28575"/>
              <a:ext cx="8816692" cy="36473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2379"/>
                </a:lnSpc>
              </a:pPr>
              <a:r>
                <a:rPr lang="en-US" b="true" sz="1699" spc="-67">
                  <a:solidFill>
                    <a:srgbClr val="FFFFFF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 Strengthening and supporti</a:t>
              </a:r>
              <a:r>
                <a:rPr lang="en-US" b="true" sz="1699" spc="-67">
                  <a:solidFill>
                    <a:srgbClr val="FFFFFF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ng the health workforce</a:t>
              </a: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848442" y="5757596"/>
            <a:ext cx="6048000" cy="3892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96571" indent="-248285" lvl="1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2D61A4"/>
                </a:solidFill>
                <a:latin typeface="Montserrat"/>
                <a:ea typeface="Montserrat"/>
                <a:cs typeface="Montserrat"/>
                <a:sym typeface="Montserrat"/>
              </a:rPr>
              <a:t>explain your event here</a:t>
            </a:r>
          </a:p>
        </p:txBody>
      </p:sp>
      <p:grpSp>
        <p:nvGrpSpPr>
          <p:cNvPr name="Group 21" id="21"/>
          <p:cNvGrpSpPr/>
          <p:nvPr/>
        </p:nvGrpSpPr>
        <p:grpSpPr>
          <a:xfrm rot="0">
            <a:off x="-987895" y="2757174"/>
            <a:ext cx="9535790" cy="1074595"/>
            <a:chOff x="0" y="0"/>
            <a:chExt cx="2511484" cy="283021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2511484" cy="283021"/>
            </a:xfrm>
            <a:custGeom>
              <a:avLst/>
              <a:gdLst/>
              <a:ahLst/>
              <a:cxnLst/>
              <a:rect r="r" b="b" t="t" l="l"/>
              <a:pathLst>
                <a:path h="283021" w="2511484">
                  <a:moveTo>
                    <a:pt x="41406" y="0"/>
                  </a:moveTo>
                  <a:lnTo>
                    <a:pt x="2470078" y="0"/>
                  </a:lnTo>
                  <a:cubicBezTo>
                    <a:pt x="2492946" y="0"/>
                    <a:pt x="2511484" y="18538"/>
                    <a:pt x="2511484" y="41406"/>
                  </a:cubicBezTo>
                  <a:lnTo>
                    <a:pt x="2511484" y="241615"/>
                  </a:lnTo>
                  <a:cubicBezTo>
                    <a:pt x="2511484" y="252597"/>
                    <a:pt x="2507121" y="263128"/>
                    <a:pt x="2499356" y="270893"/>
                  </a:cubicBezTo>
                  <a:cubicBezTo>
                    <a:pt x="2491591" y="278659"/>
                    <a:pt x="2481059" y="283021"/>
                    <a:pt x="2470078" y="283021"/>
                  </a:cubicBezTo>
                  <a:lnTo>
                    <a:pt x="41406" y="283021"/>
                  </a:lnTo>
                  <a:cubicBezTo>
                    <a:pt x="18538" y="283021"/>
                    <a:pt x="0" y="264483"/>
                    <a:pt x="0" y="241615"/>
                  </a:cubicBezTo>
                  <a:lnTo>
                    <a:pt x="0" y="41406"/>
                  </a:lnTo>
                  <a:cubicBezTo>
                    <a:pt x="0" y="30424"/>
                    <a:pt x="4362" y="19893"/>
                    <a:pt x="12128" y="12128"/>
                  </a:cubicBezTo>
                  <a:cubicBezTo>
                    <a:pt x="19893" y="4362"/>
                    <a:pt x="30424" y="0"/>
                    <a:pt x="4140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-38100"/>
              <a:ext cx="2511484" cy="32112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  <a:r>
                <a:rPr lang="en-US" b="true" sz="2400">
                  <a:solidFill>
                    <a:srgbClr val="2D61A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Your event title</a:t>
              </a:r>
            </a:p>
          </p:txBody>
        </p:sp>
      </p:grpSp>
      <p:grpSp>
        <p:nvGrpSpPr>
          <p:cNvPr name="Group 24" id="24"/>
          <p:cNvGrpSpPr/>
          <p:nvPr/>
        </p:nvGrpSpPr>
        <p:grpSpPr>
          <a:xfrm rot="-6133482">
            <a:off x="5657592" y="8921780"/>
            <a:ext cx="2477700" cy="3234047"/>
            <a:chOff x="0" y="0"/>
            <a:chExt cx="1125784" cy="1469443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125784" cy="1469443"/>
            </a:xfrm>
            <a:custGeom>
              <a:avLst/>
              <a:gdLst/>
              <a:ahLst/>
              <a:cxnLst/>
              <a:rect r="r" b="b" t="t" l="l"/>
              <a:pathLst>
                <a:path h="1469443" w="1125784">
                  <a:moveTo>
                    <a:pt x="562892" y="0"/>
                  </a:moveTo>
                  <a:cubicBezTo>
                    <a:pt x="252015" y="0"/>
                    <a:pt x="0" y="328946"/>
                    <a:pt x="0" y="734722"/>
                  </a:cubicBezTo>
                  <a:cubicBezTo>
                    <a:pt x="0" y="1140497"/>
                    <a:pt x="252015" y="1469443"/>
                    <a:pt x="562892" y="1469443"/>
                  </a:cubicBezTo>
                  <a:cubicBezTo>
                    <a:pt x="873769" y="1469443"/>
                    <a:pt x="1125784" y="1140497"/>
                    <a:pt x="1125784" y="734722"/>
                  </a:cubicBezTo>
                  <a:cubicBezTo>
                    <a:pt x="1125784" y="328946"/>
                    <a:pt x="873769" y="0"/>
                    <a:pt x="5628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105542" y="128235"/>
              <a:ext cx="914700" cy="1203448"/>
            </a:xfrm>
            <a:prstGeom prst="rect">
              <a:avLst/>
            </a:prstGeom>
          </p:spPr>
          <p:txBody>
            <a:bodyPr anchor="ctr" rtlCol="false" tIns="18633" lIns="18633" bIns="18633" rIns="18633"/>
            <a:lstStyle/>
            <a:p>
              <a:pPr algn="ctr">
                <a:lnSpc>
                  <a:spcPts val="308"/>
                </a:lnSpc>
              </a:pPr>
            </a:p>
          </p:txBody>
        </p:sp>
      </p:grpSp>
      <p:sp>
        <p:nvSpPr>
          <p:cNvPr name="TextBox 27" id="27"/>
          <p:cNvSpPr txBox="true"/>
          <p:nvPr/>
        </p:nvSpPr>
        <p:spPr>
          <a:xfrm rot="0">
            <a:off x="5871460" y="9640356"/>
            <a:ext cx="1314219" cy="878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39"/>
              </a:lnSpc>
              <a:spcBef>
                <a:spcPct val="0"/>
              </a:spcBef>
            </a:pPr>
            <a:r>
              <a:rPr lang="en-US" sz="2528">
                <a:solidFill>
                  <a:srgbClr val="2D61A4"/>
                </a:solidFill>
                <a:latin typeface="Montserrat"/>
                <a:ea typeface="Montserrat"/>
                <a:cs typeface="Montserrat"/>
                <a:sym typeface="Montserrat"/>
              </a:rPr>
              <a:t> your logo</a:t>
            </a:r>
          </a:p>
        </p:txBody>
      </p:sp>
      <p:sp>
        <p:nvSpPr>
          <p:cNvPr name="Freeform 28" id="28"/>
          <p:cNvSpPr/>
          <p:nvPr/>
        </p:nvSpPr>
        <p:spPr>
          <a:xfrm flipH="false" flipV="false" rot="0">
            <a:off x="555480" y="4160520"/>
            <a:ext cx="1174320" cy="1174320"/>
          </a:xfrm>
          <a:custGeom>
            <a:avLst/>
            <a:gdLst/>
            <a:ahLst/>
            <a:cxnLst/>
            <a:rect r="r" b="b" t="t" l="l"/>
            <a:pathLst>
              <a:path h="1174320" w="1174320">
                <a:moveTo>
                  <a:pt x="0" y="0"/>
                </a:moveTo>
                <a:lnTo>
                  <a:pt x="1174320" y="0"/>
                </a:lnTo>
                <a:lnTo>
                  <a:pt x="1174320" y="1174320"/>
                </a:lnTo>
                <a:lnTo>
                  <a:pt x="0" y="117432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DAHE77EJnVk</dc:identifier>
  <dcterms:modified xsi:type="dcterms:W3CDTF">2011-08-01T06:04:30Z</dcterms:modified>
  <cp:revision>1</cp:revision>
  <dc:title>Templates daily event programme 2026</dc:title>
</cp:coreProperties>
</file>