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10287000" cy="10287000"/>
  <p:notesSz cx="6858000" cy="9144000"/>
  <p:embeddedFontLst>
    <p:embeddedFont>
      <p:font typeface="Montserrat Italics" charset="1" panose="00000500000000000000"/>
      <p:regular r:id="rId11"/>
    </p:embeddedFont>
    <p:embeddedFont>
      <p:font typeface="Montserrat Bold" charset="1" panose="00000800000000000000"/>
      <p:regular r:id="rId12"/>
    </p:embeddedFont>
    <p:embeddedFont>
      <p:font typeface="Montserrat Semi-Bold" charset="1" panose="00000700000000000000"/>
      <p:regular r:id="rId13"/>
    </p:embeddedFont>
    <p:embeddedFont>
      <p:font typeface="Montserrat Medium" charset="1" panose="00000600000000000000"/>
      <p:regular r:id="rId14"/>
    </p:embeddedFont>
    <p:embeddedFont>
      <p:font typeface="Montserrat Light" charset="1" panose="00000400000000000000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fonts/font11.fntdata" Type="http://schemas.openxmlformats.org/officeDocument/2006/relationships/font"/><Relationship Id="rId12" Target="fonts/font12.fntdata" Type="http://schemas.openxmlformats.org/officeDocument/2006/relationships/font"/><Relationship Id="rId13" Target="fonts/font13.fntdata" Type="http://schemas.openxmlformats.org/officeDocument/2006/relationships/font"/><Relationship Id="rId14" Target="fonts/font14.fntdata" Type="http://schemas.openxmlformats.org/officeDocument/2006/relationships/font"/><Relationship Id="rId15" Target="fonts/font15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8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9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10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11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D61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644979" y="-5972136"/>
            <a:ext cx="12703593" cy="10169866"/>
            <a:chOff x="0" y="0"/>
            <a:chExt cx="16938124" cy="13559821"/>
          </a:xfrm>
        </p:grpSpPr>
        <p:sp>
          <p:nvSpPr>
            <p:cNvPr name="Freeform 3" id="3"/>
            <p:cNvSpPr/>
            <p:nvPr/>
          </p:nvSpPr>
          <p:spPr>
            <a:xfrm flipH="true" flipV="true" rot="379975">
              <a:off x="740792" y="940711"/>
              <a:ext cx="15594385" cy="11795026"/>
            </a:xfrm>
            <a:custGeom>
              <a:avLst/>
              <a:gdLst/>
              <a:ahLst/>
              <a:cxnLst/>
              <a:rect r="r" b="b" t="t" l="l"/>
              <a:pathLst>
                <a:path h="11795026" w="15594385">
                  <a:moveTo>
                    <a:pt x="15594384" y="11795025"/>
                  </a:moveTo>
                  <a:lnTo>
                    <a:pt x="0" y="11795025"/>
                  </a:lnTo>
                  <a:lnTo>
                    <a:pt x="0" y="0"/>
                  </a:lnTo>
                  <a:lnTo>
                    <a:pt x="15594384" y="0"/>
                  </a:lnTo>
                  <a:lnTo>
                    <a:pt x="15594384" y="11795025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true" flipV="true" rot="379975">
              <a:off x="602947" y="824085"/>
              <a:ext cx="15594385" cy="11795026"/>
            </a:xfrm>
            <a:custGeom>
              <a:avLst/>
              <a:gdLst/>
              <a:ahLst/>
              <a:cxnLst/>
              <a:rect r="r" b="b" t="t" l="l"/>
              <a:pathLst>
                <a:path h="11795026" w="15594385">
                  <a:moveTo>
                    <a:pt x="15594385" y="11795026"/>
                  </a:moveTo>
                  <a:lnTo>
                    <a:pt x="0" y="11795026"/>
                  </a:lnTo>
                  <a:lnTo>
                    <a:pt x="0" y="0"/>
                  </a:lnTo>
                  <a:lnTo>
                    <a:pt x="15594385" y="0"/>
                  </a:lnTo>
                  <a:lnTo>
                    <a:pt x="15594385" y="11795026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5" id="5"/>
          <p:cNvGrpSpPr/>
          <p:nvPr/>
        </p:nvGrpSpPr>
        <p:grpSpPr>
          <a:xfrm rot="0">
            <a:off x="1875167" y="185826"/>
            <a:ext cx="8129567" cy="1084696"/>
            <a:chOff x="0" y="0"/>
            <a:chExt cx="10839422" cy="1446262"/>
          </a:xfrm>
        </p:grpSpPr>
        <p:sp>
          <p:nvSpPr>
            <p:cNvPr name="AutoShape 6" id="6"/>
            <p:cNvSpPr/>
            <p:nvPr/>
          </p:nvSpPr>
          <p:spPr>
            <a:xfrm>
              <a:off x="8632249" y="0"/>
              <a:ext cx="0" cy="1446262"/>
            </a:xfrm>
            <a:prstGeom prst="line">
              <a:avLst/>
            </a:prstGeom>
            <a:ln cap="flat" w="21059">
              <a:solidFill>
                <a:srgbClr val="FFFFFF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TextBox 7" id="7"/>
            <p:cNvSpPr txBox="true"/>
            <p:nvPr/>
          </p:nvSpPr>
          <p:spPr>
            <a:xfrm rot="0">
              <a:off x="0" y="800548"/>
              <a:ext cx="8447098" cy="44507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899"/>
                </a:lnSpc>
                <a:spcBef>
                  <a:spcPct val="0"/>
                </a:spcBef>
              </a:pPr>
              <a:r>
                <a:rPr lang="en-US" sz="2071" i="true">
                  <a:solidFill>
                    <a:srgbClr val="FFFFFF"/>
                  </a:solidFill>
                  <a:latin typeface="Montserrat Italics"/>
                  <a:ea typeface="Montserrat Italics"/>
                  <a:cs typeface="Montserrat Italics"/>
                  <a:sym typeface="Montserrat Italics"/>
                </a:rPr>
                <a:t>Investing for sustainable health and well-being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0" y="134029"/>
              <a:ext cx="8369207" cy="56201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044"/>
                </a:lnSpc>
              </a:pPr>
              <a:r>
                <a:rPr lang="en-US" sz="3106" b="true">
                  <a:solidFill>
                    <a:srgbClr val="FFFFFF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European Public Health Week</a:t>
              </a:r>
            </a:p>
          </p:txBody>
        </p:sp>
        <p:sp>
          <p:nvSpPr>
            <p:cNvPr name="TextBox 9" id="9"/>
            <p:cNvSpPr txBox="true"/>
            <p:nvPr/>
          </p:nvSpPr>
          <p:spPr>
            <a:xfrm rot="0">
              <a:off x="7282948" y="10204"/>
              <a:ext cx="3556474" cy="122609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r">
                <a:lnSpc>
                  <a:spcPts val="3806"/>
                </a:lnSpc>
              </a:pPr>
              <a:r>
                <a:rPr lang="en-US" sz="2718" b="true">
                  <a:solidFill>
                    <a:srgbClr val="FFFFFF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4-8 May</a:t>
              </a:r>
            </a:p>
            <a:p>
              <a:pPr algn="r">
                <a:lnSpc>
                  <a:spcPts val="3806"/>
                </a:lnSpc>
              </a:pPr>
              <a:r>
                <a:rPr lang="en-US" sz="2718" b="true">
                  <a:solidFill>
                    <a:srgbClr val="FFFFFF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2026</a:t>
              </a:r>
            </a:p>
          </p:txBody>
        </p:sp>
      </p:grpSp>
      <p:sp>
        <p:nvSpPr>
          <p:cNvPr name="Freeform 10" id="10"/>
          <p:cNvSpPr/>
          <p:nvPr/>
        </p:nvSpPr>
        <p:spPr>
          <a:xfrm flipH="false" flipV="false" rot="0">
            <a:off x="8324684" y="9124159"/>
            <a:ext cx="1408787" cy="748418"/>
          </a:xfrm>
          <a:custGeom>
            <a:avLst/>
            <a:gdLst/>
            <a:ahLst/>
            <a:cxnLst/>
            <a:rect r="r" b="b" t="t" l="l"/>
            <a:pathLst>
              <a:path h="748418" w="1408787">
                <a:moveTo>
                  <a:pt x="0" y="0"/>
                </a:moveTo>
                <a:lnTo>
                  <a:pt x="1408787" y="0"/>
                </a:lnTo>
                <a:lnTo>
                  <a:pt x="1408787" y="748419"/>
                </a:lnTo>
                <a:lnTo>
                  <a:pt x="0" y="748419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grpSp>
        <p:nvGrpSpPr>
          <p:cNvPr name="Group 11" id="11"/>
          <p:cNvGrpSpPr/>
          <p:nvPr/>
        </p:nvGrpSpPr>
        <p:grpSpPr>
          <a:xfrm rot="10302860">
            <a:off x="-1705402" y="-1001856"/>
            <a:ext cx="3299127" cy="3832200"/>
            <a:chOff x="0" y="0"/>
            <a:chExt cx="1125784" cy="1307689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1125784" cy="1307689"/>
            </a:xfrm>
            <a:custGeom>
              <a:avLst/>
              <a:gdLst/>
              <a:ahLst/>
              <a:cxnLst/>
              <a:rect r="r" b="b" t="t" l="l"/>
              <a:pathLst>
                <a:path h="1307689" w="1125784">
                  <a:moveTo>
                    <a:pt x="562892" y="0"/>
                  </a:moveTo>
                  <a:cubicBezTo>
                    <a:pt x="252015" y="0"/>
                    <a:pt x="0" y="292736"/>
                    <a:pt x="0" y="653844"/>
                  </a:cubicBezTo>
                  <a:cubicBezTo>
                    <a:pt x="0" y="1014953"/>
                    <a:pt x="252015" y="1307689"/>
                    <a:pt x="562892" y="1307689"/>
                  </a:cubicBezTo>
                  <a:cubicBezTo>
                    <a:pt x="873769" y="1307689"/>
                    <a:pt x="1125784" y="1014953"/>
                    <a:pt x="1125784" y="653844"/>
                  </a:cubicBezTo>
                  <a:cubicBezTo>
                    <a:pt x="1125784" y="292736"/>
                    <a:pt x="873769" y="0"/>
                    <a:pt x="56289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105542" y="113071"/>
              <a:ext cx="914700" cy="1072022"/>
            </a:xfrm>
            <a:prstGeom prst="rect">
              <a:avLst/>
            </a:prstGeom>
          </p:spPr>
          <p:txBody>
            <a:bodyPr anchor="ctr" rtlCol="false" tIns="34562" lIns="34562" bIns="34562" rIns="34562"/>
            <a:lstStyle/>
            <a:p>
              <a:pPr algn="ctr">
                <a:lnSpc>
                  <a:spcPts val="571"/>
                </a:lnSpc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0" y="145672"/>
            <a:ext cx="1297814" cy="2013706"/>
          </a:xfrm>
          <a:custGeom>
            <a:avLst/>
            <a:gdLst/>
            <a:ahLst/>
            <a:cxnLst/>
            <a:rect r="r" b="b" t="t" l="l"/>
            <a:pathLst>
              <a:path h="2013706" w="1297814">
                <a:moveTo>
                  <a:pt x="0" y="0"/>
                </a:moveTo>
                <a:lnTo>
                  <a:pt x="1297814" y="0"/>
                </a:lnTo>
                <a:lnTo>
                  <a:pt x="1297814" y="2013706"/>
                </a:lnTo>
                <a:lnTo>
                  <a:pt x="0" y="201370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grpSp>
        <p:nvGrpSpPr>
          <p:cNvPr name="Group 15" id="15"/>
          <p:cNvGrpSpPr/>
          <p:nvPr/>
        </p:nvGrpSpPr>
        <p:grpSpPr>
          <a:xfrm rot="0">
            <a:off x="1657837" y="4229878"/>
            <a:ext cx="6971326" cy="1827244"/>
            <a:chOff x="0" y="0"/>
            <a:chExt cx="2060430" cy="540056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2060430" cy="540056"/>
            </a:xfrm>
            <a:custGeom>
              <a:avLst/>
              <a:gdLst/>
              <a:ahLst/>
              <a:cxnLst/>
              <a:rect r="r" b="b" t="t" l="l"/>
              <a:pathLst>
                <a:path h="540056" w="2060430">
                  <a:moveTo>
                    <a:pt x="49974" y="0"/>
                  </a:moveTo>
                  <a:lnTo>
                    <a:pt x="2010456" y="0"/>
                  </a:lnTo>
                  <a:cubicBezTo>
                    <a:pt x="2038056" y="0"/>
                    <a:pt x="2060430" y="22374"/>
                    <a:pt x="2060430" y="49974"/>
                  </a:cubicBezTo>
                  <a:lnTo>
                    <a:pt x="2060430" y="490082"/>
                  </a:lnTo>
                  <a:cubicBezTo>
                    <a:pt x="2060430" y="503336"/>
                    <a:pt x="2055165" y="516047"/>
                    <a:pt x="2045793" y="525419"/>
                  </a:cubicBezTo>
                  <a:cubicBezTo>
                    <a:pt x="2036421" y="534791"/>
                    <a:pt x="2023710" y="540056"/>
                    <a:pt x="2010456" y="540056"/>
                  </a:cubicBezTo>
                  <a:lnTo>
                    <a:pt x="49974" y="540056"/>
                  </a:lnTo>
                  <a:cubicBezTo>
                    <a:pt x="22374" y="540056"/>
                    <a:pt x="0" y="517682"/>
                    <a:pt x="0" y="490082"/>
                  </a:cubicBezTo>
                  <a:lnTo>
                    <a:pt x="0" y="49974"/>
                  </a:lnTo>
                  <a:cubicBezTo>
                    <a:pt x="0" y="22374"/>
                    <a:pt x="22374" y="0"/>
                    <a:pt x="49974" y="0"/>
                  </a:cubicBezTo>
                  <a:close/>
                </a:path>
              </a:pathLst>
            </a:custGeom>
          </p:spPr>
        </p:sp>
        <p:sp>
          <p:nvSpPr>
            <p:cNvPr name="TextBox 17" id="17"/>
            <p:cNvSpPr txBox="true"/>
            <p:nvPr/>
          </p:nvSpPr>
          <p:spPr>
            <a:xfrm>
              <a:off x="0" y="-85725"/>
              <a:ext cx="2060430" cy="625781"/>
            </a:xfrm>
            <a:prstGeom prst="rect">
              <a:avLst/>
            </a:prstGeom>
          </p:spPr>
          <p:txBody>
            <a:bodyPr anchor="ctr" rtlCol="false" tIns="177690" lIns="177690" bIns="177690" rIns="177690"/>
            <a:lstStyle/>
            <a:p>
              <a:pPr algn="ctr">
                <a:lnSpc>
                  <a:spcPts val="6719"/>
                </a:lnSpc>
              </a:pPr>
              <a:r>
                <a:rPr lang="en-US" b="true" sz="4800" spc="240">
                  <a:solidFill>
                    <a:srgbClr val="FFFFFF"/>
                  </a:solidFill>
                  <a:latin typeface="Montserrat Semi-Bold"/>
                  <a:ea typeface="Montserrat Semi-Bold"/>
                  <a:cs typeface="Montserrat Semi-Bold"/>
                  <a:sym typeface="Montserrat Semi-Bold"/>
                </a:rPr>
                <a:t>Your Event Title</a:t>
              </a:r>
            </a:p>
          </p:txBody>
        </p:sp>
      </p:grpSp>
      <p:sp>
        <p:nvSpPr>
          <p:cNvPr name="TextBox 18" id="18"/>
          <p:cNvSpPr txBox="true"/>
          <p:nvPr/>
        </p:nvSpPr>
        <p:spPr>
          <a:xfrm rot="0">
            <a:off x="4024206" y="9306166"/>
            <a:ext cx="2238588" cy="4718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 i="true">
                <a:solidFill>
                  <a:srgbClr val="FFFFFF"/>
                </a:solidFill>
                <a:latin typeface="Montserrat Italics"/>
                <a:ea typeface="Montserrat Italics"/>
                <a:cs typeface="Montserrat Italics"/>
                <a:sym typeface="Montserrat Italics"/>
              </a:rPr>
              <a:t>#EUPHW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3178708" y="5799947"/>
            <a:ext cx="3929583" cy="5378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i="true">
                <a:solidFill>
                  <a:srgbClr val="FFFFFF"/>
                </a:solidFill>
                <a:latin typeface="Montserrat Italics"/>
                <a:ea typeface="Montserrat Italics"/>
                <a:cs typeface="Montserrat Italics"/>
                <a:sym typeface="Montserrat Italics"/>
              </a:rPr>
              <a:t>date and time</a:t>
            </a:r>
          </a:p>
        </p:txBody>
      </p:sp>
      <p:grpSp>
        <p:nvGrpSpPr>
          <p:cNvPr name="Group 20" id="20"/>
          <p:cNvGrpSpPr/>
          <p:nvPr/>
        </p:nvGrpSpPr>
        <p:grpSpPr>
          <a:xfrm rot="0">
            <a:off x="5706818" y="2514675"/>
            <a:ext cx="5204152" cy="1494064"/>
            <a:chOff x="0" y="0"/>
            <a:chExt cx="1370641" cy="393498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1370641" cy="393498"/>
            </a:xfrm>
            <a:custGeom>
              <a:avLst/>
              <a:gdLst/>
              <a:ahLst/>
              <a:cxnLst/>
              <a:rect r="r" b="b" t="t" l="l"/>
              <a:pathLst>
                <a:path h="393498" w="1370641">
                  <a:moveTo>
                    <a:pt x="75870" y="0"/>
                  </a:moveTo>
                  <a:lnTo>
                    <a:pt x="1294771" y="0"/>
                  </a:lnTo>
                  <a:cubicBezTo>
                    <a:pt x="1314893" y="0"/>
                    <a:pt x="1334191" y="7993"/>
                    <a:pt x="1348419" y="22222"/>
                  </a:cubicBezTo>
                  <a:cubicBezTo>
                    <a:pt x="1362647" y="36450"/>
                    <a:pt x="1370641" y="55748"/>
                    <a:pt x="1370641" y="75870"/>
                  </a:cubicBezTo>
                  <a:lnTo>
                    <a:pt x="1370641" y="317629"/>
                  </a:lnTo>
                  <a:cubicBezTo>
                    <a:pt x="1370641" y="337751"/>
                    <a:pt x="1362647" y="357048"/>
                    <a:pt x="1348419" y="371277"/>
                  </a:cubicBezTo>
                  <a:cubicBezTo>
                    <a:pt x="1334191" y="385505"/>
                    <a:pt x="1314893" y="393498"/>
                    <a:pt x="1294771" y="393498"/>
                  </a:cubicBezTo>
                  <a:lnTo>
                    <a:pt x="75870" y="393498"/>
                  </a:lnTo>
                  <a:cubicBezTo>
                    <a:pt x="55748" y="393498"/>
                    <a:pt x="36450" y="385505"/>
                    <a:pt x="22222" y="371277"/>
                  </a:cubicBezTo>
                  <a:cubicBezTo>
                    <a:pt x="7993" y="357048"/>
                    <a:pt x="0" y="337751"/>
                    <a:pt x="0" y="317629"/>
                  </a:cubicBezTo>
                  <a:lnTo>
                    <a:pt x="0" y="75870"/>
                  </a:lnTo>
                  <a:cubicBezTo>
                    <a:pt x="0" y="55748"/>
                    <a:pt x="7993" y="36450"/>
                    <a:pt x="22222" y="22222"/>
                  </a:cubicBezTo>
                  <a:cubicBezTo>
                    <a:pt x="36450" y="7993"/>
                    <a:pt x="55748" y="0"/>
                    <a:pt x="7587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22" id="22"/>
            <p:cNvSpPr txBox="true"/>
            <p:nvPr/>
          </p:nvSpPr>
          <p:spPr>
            <a:xfrm>
              <a:off x="0" y="-28575"/>
              <a:ext cx="1370641" cy="42207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04"/>
                </a:lnSpc>
              </a:pPr>
            </a:p>
          </p:txBody>
        </p:sp>
      </p:grpSp>
      <p:sp>
        <p:nvSpPr>
          <p:cNvPr name="Freeform 23" id="23"/>
          <p:cNvSpPr/>
          <p:nvPr/>
        </p:nvSpPr>
        <p:spPr>
          <a:xfrm flipH="false" flipV="false" rot="0">
            <a:off x="8908828" y="2675209"/>
            <a:ext cx="1190625" cy="1190625"/>
          </a:xfrm>
          <a:custGeom>
            <a:avLst/>
            <a:gdLst/>
            <a:ahLst/>
            <a:cxnLst/>
            <a:rect r="r" b="b" t="t" l="l"/>
            <a:pathLst>
              <a:path h="1190625" w="1190625">
                <a:moveTo>
                  <a:pt x="0" y="0"/>
                </a:moveTo>
                <a:lnTo>
                  <a:pt x="1190625" y="0"/>
                </a:lnTo>
                <a:lnTo>
                  <a:pt x="1190625" y="1190625"/>
                </a:lnTo>
                <a:lnTo>
                  <a:pt x="0" y="1190625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919" t="-5799" r="-5764" b="-5883"/>
            </a:stretch>
          </a:blipFill>
        </p:spPr>
      </p:sp>
      <p:sp>
        <p:nvSpPr>
          <p:cNvPr name="TextBox 24" id="24"/>
          <p:cNvSpPr txBox="true"/>
          <p:nvPr/>
        </p:nvSpPr>
        <p:spPr>
          <a:xfrm rot="0">
            <a:off x="5852753" y="2843826"/>
            <a:ext cx="3056075" cy="8152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59"/>
              </a:lnSpc>
            </a:pPr>
            <a:r>
              <a:rPr lang="en-US" b="true" sz="2400" spc="-96">
                <a:solidFill>
                  <a:srgbClr val="2D61A4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Aligning all policies with public health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589445" y="9067009"/>
            <a:ext cx="1942629" cy="94059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06"/>
              </a:lnSpc>
              <a:spcBef>
                <a:spcPct val="0"/>
              </a:spcBef>
            </a:pPr>
            <a:r>
              <a:rPr lang="en-US" b="true" sz="2718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your logo here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2238261" y="6652857"/>
            <a:ext cx="5810477" cy="471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</a:pPr>
            <a:r>
              <a:rPr lang="en-US" sz="2799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any additional information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D61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644979" y="-5972136"/>
            <a:ext cx="12703593" cy="10169866"/>
            <a:chOff x="0" y="0"/>
            <a:chExt cx="16938124" cy="13559821"/>
          </a:xfrm>
        </p:grpSpPr>
        <p:sp>
          <p:nvSpPr>
            <p:cNvPr name="Freeform 3" id="3"/>
            <p:cNvSpPr/>
            <p:nvPr/>
          </p:nvSpPr>
          <p:spPr>
            <a:xfrm flipH="true" flipV="true" rot="379975">
              <a:off x="740792" y="940711"/>
              <a:ext cx="15594385" cy="11795026"/>
            </a:xfrm>
            <a:custGeom>
              <a:avLst/>
              <a:gdLst/>
              <a:ahLst/>
              <a:cxnLst/>
              <a:rect r="r" b="b" t="t" l="l"/>
              <a:pathLst>
                <a:path h="11795026" w="15594385">
                  <a:moveTo>
                    <a:pt x="15594384" y="11795025"/>
                  </a:moveTo>
                  <a:lnTo>
                    <a:pt x="0" y="11795025"/>
                  </a:lnTo>
                  <a:lnTo>
                    <a:pt x="0" y="0"/>
                  </a:lnTo>
                  <a:lnTo>
                    <a:pt x="15594384" y="0"/>
                  </a:lnTo>
                  <a:lnTo>
                    <a:pt x="15594384" y="11795025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true" flipV="true" rot="379975">
              <a:off x="602947" y="824085"/>
              <a:ext cx="15594385" cy="11795026"/>
            </a:xfrm>
            <a:custGeom>
              <a:avLst/>
              <a:gdLst/>
              <a:ahLst/>
              <a:cxnLst/>
              <a:rect r="r" b="b" t="t" l="l"/>
              <a:pathLst>
                <a:path h="11795026" w="15594385">
                  <a:moveTo>
                    <a:pt x="15594385" y="11795026"/>
                  </a:moveTo>
                  <a:lnTo>
                    <a:pt x="0" y="11795026"/>
                  </a:lnTo>
                  <a:lnTo>
                    <a:pt x="0" y="0"/>
                  </a:lnTo>
                  <a:lnTo>
                    <a:pt x="15594385" y="0"/>
                  </a:lnTo>
                  <a:lnTo>
                    <a:pt x="15594385" y="11795026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5" id="5"/>
          <p:cNvGrpSpPr/>
          <p:nvPr/>
        </p:nvGrpSpPr>
        <p:grpSpPr>
          <a:xfrm rot="0">
            <a:off x="1875167" y="185826"/>
            <a:ext cx="8129567" cy="1084696"/>
            <a:chOff x="0" y="0"/>
            <a:chExt cx="10839422" cy="1446262"/>
          </a:xfrm>
        </p:grpSpPr>
        <p:sp>
          <p:nvSpPr>
            <p:cNvPr name="AutoShape 6" id="6"/>
            <p:cNvSpPr/>
            <p:nvPr/>
          </p:nvSpPr>
          <p:spPr>
            <a:xfrm>
              <a:off x="8632249" y="0"/>
              <a:ext cx="0" cy="1446262"/>
            </a:xfrm>
            <a:prstGeom prst="line">
              <a:avLst/>
            </a:prstGeom>
            <a:ln cap="flat" w="21059">
              <a:solidFill>
                <a:srgbClr val="FFFFFF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TextBox 7" id="7"/>
            <p:cNvSpPr txBox="true"/>
            <p:nvPr/>
          </p:nvSpPr>
          <p:spPr>
            <a:xfrm rot="0">
              <a:off x="0" y="800548"/>
              <a:ext cx="8447098" cy="44507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899"/>
                </a:lnSpc>
                <a:spcBef>
                  <a:spcPct val="0"/>
                </a:spcBef>
              </a:pPr>
              <a:r>
                <a:rPr lang="en-US" sz="2071" i="true">
                  <a:solidFill>
                    <a:srgbClr val="FFFFFF"/>
                  </a:solidFill>
                  <a:latin typeface="Montserrat Italics"/>
                  <a:ea typeface="Montserrat Italics"/>
                  <a:cs typeface="Montserrat Italics"/>
                  <a:sym typeface="Montserrat Italics"/>
                </a:rPr>
                <a:t>Investing for sustainable health and well-being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0" y="134029"/>
              <a:ext cx="8369207" cy="56201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044"/>
                </a:lnSpc>
              </a:pPr>
              <a:r>
                <a:rPr lang="en-US" sz="3106" b="true">
                  <a:solidFill>
                    <a:srgbClr val="FFFFFF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European Public Health Week</a:t>
              </a:r>
            </a:p>
          </p:txBody>
        </p:sp>
        <p:sp>
          <p:nvSpPr>
            <p:cNvPr name="TextBox 9" id="9"/>
            <p:cNvSpPr txBox="true"/>
            <p:nvPr/>
          </p:nvSpPr>
          <p:spPr>
            <a:xfrm rot="0">
              <a:off x="7282948" y="10204"/>
              <a:ext cx="3556474" cy="122609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r">
                <a:lnSpc>
                  <a:spcPts val="3806"/>
                </a:lnSpc>
              </a:pPr>
              <a:r>
                <a:rPr lang="en-US" sz="2718" b="true">
                  <a:solidFill>
                    <a:srgbClr val="FFFFFF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4-8 May</a:t>
              </a:r>
            </a:p>
            <a:p>
              <a:pPr algn="r">
                <a:lnSpc>
                  <a:spcPts val="3806"/>
                </a:lnSpc>
              </a:pPr>
              <a:r>
                <a:rPr lang="en-US" sz="2718" b="true">
                  <a:solidFill>
                    <a:srgbClr val="FFFFFF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2026</a:t>
              </a:r>
            </a:p>
          </p:txBody>
        </p:sp>
      </p:grpSp>
      <p:sp>
        <p:nvSpPr>
          <p:cNvPr name="Freeform 10" id="10"/>
          <p:cNvSpPr/>
          <p:nvPr/>
        </p:nvSpPr>
        <p:spPr>
          <a:xfrm flipH="false" flipV="false" rot="0">
            <a:off x="8324684" y="9124159"/>
            <a:ext cx="1408787" cy="748418"/>
          </a:xfrm>
          <a:custGeom>
            <a:avLst/>
            <a:gdLst/>
            <a:ahLst/>
            <a:cxnLst/>
            <a:rect r="r" b="b" t="t" l="l"/>
            <a:pathLst>
              <a:path h="748418" w="1408787">
                <a:moveTo>
                  <a:pt x="0" y="0"/>
                </a:moveTo>
                <a:lnTo>
                  <a:pt x="1408787" y="0"/>
                </a:lnTo>
                <a:lnTo>
                  <a:pt x="1408787" y="748419"/>
                </a:lnTo>
                <a:lnTo>
                  <a:pt x="0" y="748419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grpSp>
        <p:nvGrpSpPr>
          <p:cNvPr name="Group 11" id="11"/>
          <p:cNvGrpSpPr/>
          <p:nvPr/>
        </p:nvGrpSpPr>
        <p:grpSpPr>
          <a:xfrm rot="10302860">
            <a:off x="-1705402" y="-1001856"/>
            <a:ext cx="3299127" cy="3832200"/>
            <a:chOff x="0" y="0"/>
            <a:chExt cx="1125784" cy="1307689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1125784" cy="1307689"/>
            </a:xfrm>
            <a:custGeom>
              <a:avLst/>
              <a:gdLst/>
              <a:ahLst/>
              <a:cxnLst/>
              <a:rect r="r" b="b" t="t" l="l"/>
              <a:pathLst>
                <a:path h="1307689" w="1125784">
                  <a:moveTo>
                    <a:pt x="562892" y="0"/>
                  </a:moveTo>
                  <a:cubicBezTo>
                    <a:pt x="252015" y="0"/>
                    <a:pt x="0" y="292736"/>
                    <a:pt x="0" y="653844"/>
                  </a:cubicBezTo>
                  <a:cubicBezTo>
                    <a:pt x="0" y="1014953"/>
                    <a:pt x="252015" y="1307689"/>
                    <a:pt x="562892" y="1307689"/>
                  </a:cubicBezTo>
                  <a:cubicBezTo>
                    <a:pt x="873769" y="1307689"/>
                    <a:pt x="1125784" y="1014953"/>
                    <a:pt x="1125784" y="653844"/>
                  </a:cubicBezTo>
                  <a:cubicBezTo>
                    <a:pt x="1125784" y="292736"/>
                    <a:pt x="873769" y="0"/>
                    <a:pt x="56289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105542" y="113071"/>
              <a:ext cx="914700" cy="1072022"/>
            </a:xfrm>
            <a:prstGeom prst="rect">
              <a:avLst/>
            </a:prstGeom>
          </p:spPr>
          <p:txBody>
            <a:bodyPr anchor="ctr" rtlCol="false" tIns="34562" lIns="34562" bIns="34562" rIns="34562"/>
            <a:lstStyle/>
            <a:p>
              <a:pPr algn="ctr">
                <a:lnSpc>
                  <a:spcPts val="571"/>
                </a:lnSpc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0" y="145672"/>
            <a:ext cx="1297814" cy="2013706"/>
          </a:xfrm>
          <a:custGeom>
            <a:avLst/>
            <a:gdLst/>
            <a:ahLst/>
            <a:cxnLst/>
            <a:rect r="r" b="b" t="t" l="l"/>
            <a:pathLst>
              <a:path h="2013706" w="1297814">
                <a:moveTo>
                  <a:pt x="0" y="0"/>
                </a:moveTo>
                <a:lnTo>
                  <a:pt x="1297814" y="0"/>
                </a:lnTo>
                <a:lnTo>
                  <a:pt x="1297814" y="2013706"/>
                </a:lnTo>
                <a:lnTo>
                  <a:pt x="0" y="201370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grpSp>
        <p:nvGrpSpPr>
          <p:cNvPr name="Group 15" id="15"/>
          <p:cNvGrpSpPr/>
          <p:nvPr/>
        </p:nvGrpSpPr>
        <p:grpSpPr>
          <a:xfrm rot="0">
            <a:off x="1657837" y="4229878"/>
            <a:ext cx="6971326" cy="1827244"/>
            <a:chOff x="0" y="0"/>
            <a:chExt cx="2060430" cy="540056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2060430" cy="540056"/>
            </a:xfrm>
            <a:custGeom>
              <a:avLst/>
              <a:gdLst/>
              <a:ahLst/>
              <a:cxnLst/>
              <a:rect r="r" b="b" t="t" l="l"/>
              <a:pathLst>
                <a:path h="540056" w="2060430">
                  <a:moveTo>
                    <a:pt x="49974" y="0"/>
                  </a:moveTo>
                  <a:lnTo>
                    <a:pt x="2010456" y="0"/>
                  </a:lnTo>
                  <a:cubicBezTo>
                    <a:pt x="2038056" y="0"/>
                    <a:pt x="2060430" y="22374"/>
                    <a:pt x="2060430" y="49974"/>
                  </a:cubicBezTo>
                  <a:lnTo>
                    <a:pt x="2060430" y="490082"/>
                  </a:lnTo>
                  <a:cubicBezTo>
                    <a:pt x="2060430" y="503336"/>
                    <a:pt x="2055165" y="516047"/>
                    <a:pt x="2045793" y="525419"/>
                  </a:cubicBezTo>
                  <a:cubicBezTo>
                    <a:pt x="2036421" y="534791"/>
                    <a:pt x="2023710" y="540056"/>
                    <a:pt x="2010456" y="540056"/>
                  </a:cubicBezTo>
                  <a:lnTo>
                    <a:pt x="49974" y="540056"/>
                  </a:lnTo>
                  <a:cubicBezTo>
                    <a:pt x="22374" y="540056"/>
                    <a:pt x="0" y="517682"/>
                    <a:pt x="0" y="490082"/>
                  </a:cubicBezTo>
                  <a:lnTo>
                    <a:pt x="0" y="49974"/>
                  </a:lnTo>
                  <a:cubicBezTo>
                    <a:pt x="0" y="22374"/>
                    <a:pt x="22374" y="0"/>
                    <a:pt x="49974" y="0"/>
                  </a:cubicBezTo>
                  <a:close/>
                </a:path>
              </a:pathLst>
            </a:custGeom>
          </p:spPr>
        </p:sp>
        <p:sp>
          <p:nvSpPr>
            <p:cNvPr name="TextBox 17" id="17"/>
            <p:cNvSpPr txBox="true"/>
            <p:nvPr/>
          </p:nvSpPr>
          <p:spPr>
            <a:xfrm>
              <a:off x="0" y="-85725"/>
              <a:ext cx="2060430" cy="625781"/>
            </a:xfrm>
            <a:prstGeom prst="rect">
              <a:avLst/>
            </a:prstGeom>
          </p:spPr>
          <p:txBody>
            <a:bodyPr anchor="ctr" rtlCol="false" tIns="177690" lIns="177690" bIns="177690" rIns="177690"/>
            <a:lstStyle/>
            <a:p>
              <a:pPr algn="ctr">
                <a:lnSpc>
                  <a:spcPts val="6719"/>
                </a:lnSpc>
              </a:pPr>
              <a:r>
                <a:rPr lang="en-US" b="true" sz="4800" spc="240">
                  <a:solidFill>
                    <a:srgbClr val="FFFFFF"/>
                  </a:solidFill>
                  <a:latin typeface="Montserrat Semi-Bold"/>
                  <a:ea typeface="Montserrat Semi-Bold"/>
                  <a:cs typeface="Montserrat Semi-Bold"/>
                  <a:sym typeface="Montserrat Semi-Bold"/>
                </a:rPr>
                <a:t>Your Event Title</a:t>
              </a:r>
            </a:p>
          </p:txBody>
        </p:sp>
      </p:grpSp>
      <p:sp>
        <p:nvSpPr>
          <p:cNvPr name="TextBox 18" id="18"/>
          <p:cNvSpPr txBox="true"/>
          <p:nvPr/>
        </p:nvSpPr>
        <p:spPr>
          <a:xfrm rot="0">
            <a:off x="4024206" y="9306166"/>
            <a:ext cx="2238588" cy="4718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 i="true">
                <a:solidFill>
                  <a:srgbClr val="FFFFFF"/>
                </a:solidFill>
                <a:latin typeface="Montserrat Italics"/>
                <a:ea typeface="Montserrat Italics"/>
                <a:cs typeface="Montserrat Italics"/>
                <a:sym typeface="Montserrat Italics"/>
              </a:rPr>
              <a:t>#EUPHW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3178708" y="5799947"/>
            <a:ext cx="3929583" cy="5378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i="true">
                <a:solidFill>
                  <a:srgbClr val="FFFFFF"/>
                </a:solidFill>
                <a:latin typeface="Montserrat Italics"/>
                <a:ea typeface="Montserrat Italics"/>
                <a:cs typeface="Montserrat Italics"/>
                <a:sym typeface="Montserrat Italics"/>
              </a:rPr>
              <a:t>date and time</a:t>
            </a:r>
          </a:p>
        </p:txBody>
      </p:sp>
      <p:grpSp>
        <p:nvGrpSpPr>
          <p:cNvPr name="Group 20" id="20"/>
          <p:cNvGrpSpPr/>
          <p:nvPr/>
        </p:nvGrpSpPr>
        <p:grpSpPr>
          <a:xfrm rot="0">
            <a:off x="4422484" y="2514675"/>
            <a:ext cx="6488485" cy="1494064"/>
            <a:chOff x="0" y="0"/>
            <a:chExt cx="1708901" cy="393498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1708902" cy="393498"/>
            </a:xfrm>
            <a:custGeom>
              <a:avLst/>
              <a:gdLst/>
              <a:ahLst/>
              <a:cxnLst/>
              <a:rect r="r" b="b" t="t" l="l"/>
              <a:pathLst>
                <a:path h="393498" w="1708902">
                  <a:moveTo>
                    <a:pt x="60852" y="0"/>
                  </a:moveTo>
                  <a:lnTo>
                    <a:pt x="1648049" y="0"/>
                  </a:lnTo>
                  <a:cubicBezTo>
                    <a:pt x="1681657" y="0"/>
                    <a:pt x="1708902" y="27244"/>
                    <a:pt x="1708902" y="60852"/>
                  </a:cubicBezTo>
                  <a:lnTo>
                    <a:pt x="1708902" y="332646"/>
                  </a:lnTo>
                  <a:cubicBezTo>
                    <a:pt x="1708902" y="366254"/>
                    <a:pt x="1681657" y="393498"/>
                    <a:pt x="1648049" y="393498"/>
                  </a:cubicBezTo>
                  <a:lnTo>
                    <a:pt x="60852" y="393498"/>
                  </a:lnTo>
                  <a:cubicBezTo>
                    <a:pt x="27244" y="393498"/>
                    <a:pt x="0" y="366254"/>
                    <a:pt x="0" y="332646"/>
                  </a:cubicBezTo>
                  <a:lnTo>
                    <a:pt x="0" y="60852"/>
                  </a:lnTo>
                  <a:cubicBezTo>
                    <a:pt x="0" y="27244"/>
                    <a:pt x="27244" y="0"/>
                    <a:pt x="6085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22" id="22"/>
            <p:cNvSpPr txBox="true"/>
            <p:nvPr/>
          </p:nvSpPr>
          <p:spPr>
            <a:xfrm>
              <a:off x="0" y="-28575"/>
              <a:ext cx="1708901" cy="42207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04"/>
                </a:lnSpc>
              </a:pPr>
            </a:p>
          </p:txBody>
        </p:sp>
      </p:grpSp>
      <p:sp>
        <p:nvSpPr>
          <p:cNvPr name="TextBox 23" id="23"/>
          <p:cNvSpPr txBox="true"/>
          <p:nvPr/>
        </p:nvSpPr>
        <p:spPr>
          <a:xfrm rot="0">
            <a:off x="4422484" y="2843826"/>
            <a:ext cx="4486248" cy="8152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59"/>
              </a:lnSpc>
            </a:pPr>
            <a:r>
              <a:rPr lang="en-US" b="true" sz="2400" spc="-96">
                <a:solidFill>
                  <a:srgbClr val="2D61A4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Pr</a:t>
            </a:r>
            <a:r>
              <a:rPr lang="en-US" b="true" sz="2400" spc="-96">
                <a:solidFill>
                  <a:srgbClr val="2D61A4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ioritising equity through </a:t>
            </a:r>
          </a:p>
          <a:p>
            <a:pPr algn="ctr">
              <a:lnSpc>
                <a:spcPts val="3359"/>
              </a:lnSpc>
            </a:pPr>
            <a:r>
              <a:rPr lang="en-US" b="true" sz="2400" spc="-96">
                <a:solidFill>
                  <a:srgbClr val="2D61A4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inclusive health investments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589445" y="9067009"/>
            <a:ext cx="1942629" cy="94059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06"/>
              </a:lnSpc>
              <a:spcBef>
                <a:spcPct val="0"/>
              </a:spcBef>
            </a:pPr>
            <a:r>
              <a:rPr lang="en-US" b="true" sz="2718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your logo here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2238261" y="6652857"/>
            <a:ext cx="5810477" cy="471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</a:pPr>
            <a:r>
              <a:rPr lang="en-US" sz="2799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any additional information</a:t>
            </a:r>
          </a:p>
        </p:txBody>
      </p:sp>
      <p:sp>
        <p:nvSpPr>
          <p:cNvPr name="Freeform 26" id="26"/>
          <p:cNvSpPr/>
          <p:nvPr/>
        </p:nvSpPr>
        <p:spPr>
          <a:xfrm flipH="false" flipV="false" rot="0">
            <a:off x="8908732" y="2675572"/>
            <a:ext cx="1190625" cy="1190625"/>
          </a:xfrm>
          <a:custGeom>
            <a:avLst/>
            <a:gdLst/>
            <a:ahLst/>
            <a:cxnLst/>
            <a:rect r="r" b="b" t="t" l="l"/>
            <a:pathLst>
              <a:path h="1190625" w="1190625">
                <a:moveTo>
                  <a:pt x="0" y="0"/>
                </a:moveTo>
                <a:lnTo>
                  <a:pt x="1190625" y="0"/>
                </a:lnTo>
                <a:lnTo>
                  <a:pt x="1190625" y="1190625"/>
                </a:lnTo>
                <a:lnTo>
                  <a:pt x="0" y="1190625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D61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644979" y="-5972136"/>
            <a:ext cx="12703593" cy="10169866"/>
            <a:chOff x="0" y="0"/>
            <a:chExt cx="16938124" cy="13559821"/>
          </a:xfrm>
        </p:grpSpPr>
        <p:sp>
          <p:nvSpPr>
            <p:cNvPr name="Freeform 3" id="3"/>
            <p:cNvSpPr/>
            <p:nvPr/>
          </p:nvSpPr>
          <p:spPr>
            <a:xfrm flipH="true" flipV="true" rot="379975">
              <a:off x="740792" y="940711"/>
              <a:ext cx="15594385" cy="11795026"/>
            </a:xfrm>
            <a:custGeom>
              <a:avLst/>
              <a:gdLst/>
              <a:ahLst/>
              <a:cxnLst/>
              <a:rect r="r" b="b" t="t" l="l"/>
              <a:pathLst>
                <a:path h="11795026" w="15594385">
                  <a:moveTo>
                    <a:pt x="15594384" y="11795025"/>
                  </a:moveTo>
                  <a:lnTo>
                    <a:pt x="0" y="11795025"/>
                  </a:lnTo>
                  <a:lnTo>
                    <a:pt x="0" y="0"/>
                  </a:lnTo>
                  <a:lnTo>
                    <a:pt x="15594384" y="0"/>
                  </a:lnTo>
                  <a:lnTo>
                    <a:pt x="15594384" y="11795025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true" flipV="true" rot="379975">
              <a:off x="602947" y="824085"/>
              <a:ext cx="15594385" cy="11795026"/>
            </a:xfrm>
            <a:custGeom>
              <a:avLst/>
              <a:gdLst/>
              <a:ahLst/>
              <a:cxnLst/>
              <a:rect r="r" b="b" t="t" l="l"/>
              <a:pathLst>
                <a:path h="11795026" w="15594385">
                  <a:moveTo>
                    <a:pt x="15594385" y="11795026"/>
                  </a:moveTo>
                  <a:lnTo>
                    <a:pt x="0" y="11795026"/>
                  </a:lnTo>
                  <a:lnTo>
                    <a:pt x="0" y="0"/>
                  </a:lnTo>
                  <a:lnTo>
                    <a:pt x="15594385" y="0"/>
                  </a:lnTo>
                  <a:lnTo>
                    <a:pt x="15594385" y="11795026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5" id="5"/>
          <p:cNvGrpSpPr/>
          <p:nvPr/>
        </p:nvGrpSpPr>
        <p:grpSpPr>
          <a:xfrm rot="0">
            <a:off x="1875167" y="185826"/>
            <a:ext cx="8129567" cy="1084696"/>
            <a:chOff x="0" y="0"/>
            <a:chExt cx="10839422" cy="1446262"/>
          </a:xfrm>
        </p:grpSpPr>
        <p:sp>
          <p:nvSpPr>
            <p:cNvPr name="AutoShape 6" id="6"/>
            <p:cNvSpPr/>
            <p:nvPr/>
          </p:nvSpPr>
          <p:spPr>
            <a:xfrm>
              <a:off x="8632249" y="0"/>
              <a:ext cx="0" cy="1446262"/>
            </a:xfrm>
            <a:prstGeom prst="line">
              <a:avLst/>
            </a:prstGeom>
            <a:ln cap="flat" w="21059">
              <a:solidFill>
                <a:srgbClr val="FFFFFF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TextBox 7" id="7"/>
            <p:cNvSpPr txBox="true"/>
            <p:nvPr/>
          </p:nvSpPr>
          <p:spPr>
            <a:xfrm rot="0">
              <a:off x="0" y="800548"/>
              <a:ext cx="8447098" cy="44507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899"/>
                </a:lnSpc>
                <a:spcBef>
                  <a:spcPct val="0"/>
                </a:spcBef>
              </a:pPr>
              <a:r>
                <a:rPr lang="en-US" sz="2071" i="true">
                  <a:solidFill>
                    <a:srgbClr val="FFFFFF"/>
                  </a:solidFill>
                  <a:latin typeface="Montserrat Italics"/>
                  <a:ea typeface="Montserrat Italics"/>
                  <a:cs typeface="Montserrat Italics"/>
                  <a:sym typeface="Montserrat Italics"/>
                </a:rPr>
                <a:t>Investing for sustainable health and well-being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0" y="134029"/>
              <a:ext cx="8369207" cy="56201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044"/>
                </a:lnSpc>
              </a:pPr>
              <a:r>
                <a:rPr lang="en-US" sz="3106" b="true">
                  <a:solidFill>
                    <a:srgbClr val="FFFFFF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European Public Health Week</a:t>
              </a:r>
            </a:p>
          </p:txBody>
        </p:sp>
        <p:sp>
          <p:nvSpPr>
            <p:cNvPr name="TextBox 9" id="9"/>
            <p:cNvSpPr txBox="true"/>
            <p:nvPr/>
          </p:nvSpPr>
          <p:spPr>
            <a:xfrm rot="0">
              <a:off x="7282948" y="10204"/>
              <a:ext cx="3556474" cy="122609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r">
                <a:lnSpc>
                  <a:spcPts val="3806"/>
                </a:lnSpc>
              </a:pPr>
              <a:r>
                <a:rPr lang="en-US" sz="2718" b="true">
                  <a:solidFill>
                    <a:srgbClr val="FFFFFF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4-8 May</a:t>
              </a:r>
            </a:p>
            <a:p>
              <a:pPr algn="r">
                <a:lnSpc>
                  <a:spcPts val="3806"/>
                </a:lnSpc>
              </a:pPr>
              <a:r>
                <a:rPr lang="en-US" sz="2718" b="true">
                  <a:solidFill>
                    <a:srgbClr val="FFFFFF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2026</a:t>
              </a:r>
            </a:p>
          </p:txBody>
        </p:sp>
      </p:grpSp>
      <p:sp>
        <p:nvSpPr>
          <p:cNvPr name="Freeform 10" id="10"/>
          <p:cNvSpPr/>
          <p:nvPr/>
        </p:nvSpPr>
        <p:spPr>
          <a:xfrm flipH="false" flipV="false" rot="0">
            <a:off x="8324684" y="9124159"/>
            <a:ext cx="1408787" cy="748418"/>
          </a:xfrm>
          <a:custGeom>
            <a:avLst/>
            <a:gdLst/>
            <a:ahLst/>
            <a:cxnLst/>
            <a:rect r="r" b="b" t="t" l="l"/>
            <a:pathLst>
              <a:path h="748418" w="1408787">
                <a:moveTo>
                  <a:pt x="0" y="0"/>
                </a:moveTo>
                <a:lnTo>
                  <a:pt x="1408787" y="0"/>
                </a:lnTo>
                <a:lnTo>
                  <a:pt x="1408787" y="748419"/>
                </a:lnTo>
                <a:lnTo>
                  <a:pt x="0" y="748419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grpSp>
        <p:nvGrpSpPr>
          <p:cNvPr name="Group 11" id="11"/>
          <p:cNvGrpSpPr/>
          <p:nvPr/>
        </p:nvGrpSpPr>
        <p:grpSpPr>
          <a:xfrm rot="10302860">
            <a:off x="-1705402" y="-1001856"/>
            <a:ext cx="3299127" cy="3832200"/>
            <a:chOff x="0" y="0"/>
            <a:chExt cx="1125784" cy="1307689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1125784" cy="1307689"/>
            </a:xfrm>
            <a:custGeom>
              <a:avLst/>
              <a:gdLst/>
              <a:ahLst/>
              <a:cxnLst/>
              <a:rect r="r" b="b" t="t" l="l"/>
              <a:pathLst>
                <a:path h="1307689" w="1125784">
                  <a:moveTo>
                    <a:pt x="562892" y="0"/>
                  </a:moveTo>
                  <a:cubicBezTo>
                    <a:pt x="252015" y="0"/>
                    <a:pt x="0" y="292736"/>
                    <a:pt x="0" y="653844"/>
                  </a:cubicBezTo>
                  <a:cubicBezTo>
                    <a:pt x="0" y="1014953"/>
                    <a:pt x="252015" y="1307689"/>
                    <a:pt x="562892" y="1307689"/>
                  </a:cubicBezTo>
                  <a:cubicBezTo>
                    <a:pt x="873769" y="1307689"/>
                    <a:pt x="1125784" y="1014953"/>
                    <a:pt x="1125784" y="653844"/>
                  </a:cubicBezTo>
                  <a:cubicBezTo>
                    <a:pt x="1125784" y="292736"/>
                    <a:pt x="873769" y="0"/>
                    <a:pt x="56289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105542" y="113071"/>
              <a:ext cx="914700" cy="1072022"/>
            </a:xfrm>
            <a:prstGeom prst="rect">
              <a:avLst/>
            </a:prstGeom>
          </p:spPr>
          <p:txBody>
            <a:bodyPr anchor="ctr" rtlCol="false" tIns="34562" lIns="34562" bIns="34562" rIns="34562"/>
            <a:lstStyle/>
            <a:p>
              <a:pPr algn="ctr">
                <a:lnSpc>
                  <a:spcPts val="571"/>
                </a:lnSpc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0" y="145672"/>
            <a:ext cx="1297814" cy="2013706"/>
          </a:xfrm>
          <a:custGeom>
            <a:avLst/>
            <a:gdLst/>
            <a:ahLst/>
            <a:cxnLst/>
            <a:rect r="r" b="b" t="t" l="l"/>
            <a:pathLst>
              <a:path h="2013706" w="1297814">
                <a:moveTo>
                  <a:pt x="0" y="0"/>
                </a:moveTo>
                <a:lnTo>
                  <a:pt x="1297814" y="0"/>
                </a:lnTo>
                <a:lnTo>
                  <a:pt x="1297814" y="2013706"/>
                </a:lnTo>
                <a:lnTo>
                  <a:pt x="0" y="201370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grpSp>
        <p:nvGrpSpPr>
          <p:cNvPr name="Group 15" id="15"/>
          <p:cNvGrpSpPr/>
          <p:nvPr/>
        </p:nvGrpSpPr>
        <p:grpSpPr>
          <a:xfrm rot="0">
            <a:off x="1657837" y="4229878"/>
            <a:ext cx="6971326" cy="1827244"/>
            <a:chOff x="0" y="0"/>
            <a:chExt cx="2060430" cy="540056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2060430" cy="540056"/>
            </a:xfrm>
            <a:custGeom>
              <a:avLst/>
              <a:gdLst/>
              <a:ahLst/>
              <a:cxnLst/>
              <a:rect r="r" b="b" t="t" l="l"/>
              <a:pathLst>
                <a:path h="540056" w="2060430">
                  <a:moveTo>
                    <a:pt x="49974" y="0"/>
                  </a:moveTo>
                  <a:lnTo>
                    <a:pt x="2010456" y="0"/>
                  </a:lnTo>
                  <a:cubicBezTo>
                    <a:pt x="2038056" y="0"/>
                    <a:pt x="2060430" y="22374"/>
                    <a:pt x="2060430" y="49974"/>
                  </a:cubicBezTo>
                  <a:lnTo>
                    <a:pt x="2060430" y="490082"/>
                  </a:lnTo>
                  <a:cubicBezTo>
                    <a:pt x="2060430" y="503336"/>
                    <a:pt x="2055165" y="516047"/>
                    <a:pt x="2045793" y="525419"/>
                  </a:cubicBezTo>
                  <a:cubicBezTo>
                    <a:pt x="2036421" y="534791"/>
                    <a:pt x="2023710" y="540056"/>
                    <a:pt x="2010456" y="540056"/>
                  </a:cubicBezTo>
                  <a:lnTo>
                    <a:pt x="49974" y="540056"/>
                  </a:lnTo>
                  <a:cubicBezTo>
                    <a:pt x="22374" y="540056"/>
                    <a:pt x="0" y="517682"/>
                    <a:pt x="0" y="490082"/>
                  </a:cubicBezTo>
                  <a:lnTo>
                    <a:pt x="0" y="49974"/>
                  </a:lnTo>
                  <a:cubicBezTo>
                    <a:pt x="0" y="22374"/>
                    <a:pt x="22374" y="0"/>
                    <a:pt x="49974" y="0"/>
                  </a:cubicBezTo>
                  <a:close/>
                </a:path>
              </a:pathLst>
            </a:custGeom>
          </p:spPr>
        </p:sp>
        <p:sp>
          <p:nvSpPr>
            <p:cNvPr name="TextBox 17" id="17"/>
            <p:cNvSpPr txBox="true"/>
            <p:nvPr/>
          </p:nvSpPr>
          <p:spPr>
            <a:xfrm>
              <a:off x="0" y="-85725"/>
              <a:ext cx="2060430" cy="625781"/>
            </a:xfrm>
            <a:prstGeom prst="rect">
              <a:avLst/>
            </a:prstGeom>
          </p:spPr>
          <p:txBody>
            <a:bodyPr anchor="ctr" rtlCol="false" tIns="177690" lIns="177690" bIns="177690" rIns="177690"/>
            <a:lstStyle/>
            <a:p>
              <a:pPr algn="ctr">
                <a:lnSpc>
                  <a:spcPts val="6719"/>
                </a:lnSpc>
              </a:pPr>
              <a:r>
                <a:rPr lang="en-US" b="true" sz="4800" spc="240">
                  <a:solidFill>
                    <a:srgbClr val="FFFFFF"/>
                  </a:solidFill>
                  <a:latin typeface="Montserrat Semi-Bold"/>
                  <a:ea typeface="Montserrat Semi-Bold"/>
                  <a:cs typeface="Montserrat Semi-Bold"/>
                  <a:sym typeface="Montserrat Semi-Bold"/>
                </a:rPr>
                <a:t>Your Event Title</a:t>
              </a:r>
            </a:p>
          </p:txBody>
        </p:sp>
      </p:grpSp>
      <p:sp>
        <p:nvSpPr>
          <p:cNvPr name="TextBox 18" id="18"/>
          <p:cNvSpPr txBox="true"/>
          <p:nvPr/>
        </p:nvSpPr>
        <p:spPr>
          <a:xfrm rot="0">
            <a:off x="4024206" y="9306166"/>
            <a:ext cx="2238588" cy="4718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 i="true">
                <a:solidFill>
                  <a:srgbClr val="FFFFFF"/>
                </a:solidFill>
                <a:latin typeface="Montserrat Italics"/>
                <a:ea typeface="Montserrat Italics"/>
                <a:cs typeface="Montserrat Italics"/>
                <a:sym typeface="Montserrat Italics"/>
              </a:rPr>
              <a:t>#EUPHW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3178708" y="5799947"/>
            <a:ext cx="3929583" cy="5378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i="true">
                <a:solidFill>
                  <a:srgbClr val="FFFFFF"/>
                </a:solidFill>
                <a:latin typeface="Montserrat Italics"/>
                <a:ea typeface="Montserrat Italics"/>
                <a:cs typeface="Montserrat Italics"/>
                <a:sym typeface="Montserrat Italics"/>
              </a:rPr>
              <a:t>date and time</a:t>
            </a:r>
          </a:p>
        </p:txBody>
      </p:sp>
      <p:grpSp>
        <p:nvGrpSpPr>
          <p:cNvPr name="Group 20" id="20"/>
          <p:cNvGrpSpPr/>
          <p:nvPr/>
        </p:nvGrpSpPr>
        <p:grpSpPr>
          <a:xfrm rot="0">
            <a:off x="6030152" y="2514675"/>
            <a:ext cx="4880817" cy="1494064"/>
            <a:chOff x="0" y="0"/>
            <a:chExt cx="1285483" cy="393498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1285483" cy="393498"/>
            </a:xfrm>
            <a:custGeom>
              <a:avLst/>
              <a:gdLst/>
              <a:ahLst/>
              <a:cxnLst/>
              <a:rect r="r" b="b" t="t" l="l"/>
              <a:pathLst>
                <a:path h="393498" w="1285483">
                  <a:moveTo>
                    <a:pt x="80896" y="0"/>
                  </a:moveTo>
                  <a:lnTo>
                    <a:pt x="1204587" y="0"/>
                  </a:lnTo>
                  <a:cubicBezTo>
                    <a:pt x="1226042" y="0"/>
                    <a:pt x="1246618" y="8523"/>
                    <a:pt x="1261789" y="23694"/>
                  </a:cubicBezTo>
                  <a:cubicBezTo>
                    <a:pt x="1276960" y="38865"/>
                    <a:pt x="1285483" y="59441"/>
                    <a:pt x="1285483" y="80896"/>
                  </a:cubicBezTo>
                  <a:lnTo>
                    <a:pt x="1285483" y="312603"/>
                  </a:lnTo>
                  <a:cubicBezTo>
                    <a:pt x="1285483" y="357280"/>
                    <a:pt x="1249264" y="393498"/>
                    <a:pt x="1204587" y="393498"/>
                  </a:cubicBezTo>
                  <a:lnTo>
                    <a:pt x="80896" y="393498"/>
                  </a:lnTo>
                  <a:cubicBezTo>
                    <a:pt x="59441" y="393498"/>
                    <a:pt x="38865" y="384975"/>
                    <a:pt x="23694" y="369805"/>
                  </a:cubicBezTo>
                  <a:cubicBezTo>
                    <a:pt x="8523" y="354634"/>
                    <a:pt x="0" y="334057"/>
                    <a:pt x="0" y="312603"/>
                  </a:cubicBezTo>
                  <a:lnTo>
                    <a:pt x="0" y="80896"/>
                  </a:lnTo>
                  <a:cubicBezTo>
                    <a:pt x="0" y="59441"/>
                    <a:pt x="8523" y="38865"/>
                    <a:pt x="23694" y="23694"/>
                  </a:cubicBezTo>
                  <a:cubicBezTo>
                    <a:pt x="38865" y="8523"/>
                    <a:pt x="59441" y="0"/>
                    <a:pt x="80896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22" id="22"/>
            <p:cNvSpPr txBox="true"/>
            <p:nvPr/>
          </p:nvSpPr>
          <p:spPr>
            <a:xfrm>
              <a:off x="0" y="-28575"/>
              <a:ext cx="1285483" cy="42207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04"/>
                </a:lnSpc>
              </a:pPr>
            </a:p>
          </p:txBody>
        </p:sp>
      </p:grpSp>
      <p:sp>
        <p:nvSpPr>
          <p:cNvPr name="TextBox 23" id="23"/>
          <p:cNvSpPr txBox="true"/>
          <p:nvPr/>
        </p:nvSpPr>
        <p:spPr>
          <a:xfrm rot="0">
            <a:off x="6030152" y="2843826"/>
            <a:ext cx="3056075" cy="8152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59"/>
              </a:lnSpc>
            </a:pPr>
            <a:r>
              <a:rPr lang="en-US" b="true" sz="2400" spc="-96">
                <a:solidFill>
                  <a:srgbClr val="2D61A4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Me</a:t>
            </a:r>
            <a:r>
              <a:rPr lang="en-US" b="true" sz="2400" spc="-96">
                <a:solidFill>
                  <a:srgbClr val="2D61A4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ntal health at </a:t>
            </a:r>
          </a:p>
          <a:p>
            <a:pPr algn="ctr">
              <a:lnSpc>
                <a:spcPts val="3359"/>
              </a:lnSpc>
            </a:pPr>
            <a:r>
              <a:rPr lang="en-US" b="true" sz="2400" spc="-96">
                <a:solidFill>
                  <a:srgbClr val="2D61A4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the crossroads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589445" y="9067009"/>
            <a:ext cx="1942629" cy="94059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06"/>
              </a:lnSpc>
              <a:spcBef>
                <a:spcPct val="0"/>
              </a:spcBef>
            </a:pPr>
            <a:r>
              <a:rPr lang="en-US" b="true" sz="2718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your logo here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2238261" y="6652857"/>
            <a:ext cx="5810477" cy="471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</a:pPr>
            <a:r>
              <a:rPr lang="en-US" sz="2799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any additional information</a:t>
            </a:r>
          </a:p>
        </p:txBody>
      </p:sp>
      <p:sp>
        <p:nvSpPr>
          <p:cNvPr name="Freeform 26" id="26"/>
          <p:cNvSpPr/>
          <p:nvPr/>
        </p:nvSpPr>
        <p:spPr>
          <a:xfrm flipH="false" flipV="false" rot="0">
            <a:off x="8908732" y="2675572"/>
            <a:ext cx="1190625" cy="1190625"/>
          </a:xfrm>
          <a:custGeom>
            <a:avLst/>
            <a:gdLst/>
            <a:ahLst/>
            <a:cxnLst/>
            <a:rect r="r" b="b" t="t" l="l"/>
            <a:pathLst>
              <a:path h="1190625" w="1190625">
                <a:moveTo>
                  <a:pt x="0" y="0"/>
                </a:moveTo>
                <a:lnTo>
                  <a:pt x="1190625" y="0"/>
                </a:lnTo>
                <a:lnTo>
                  <a:pt x="1190625" y="1190625"/>
                </a:lnTo>
                <a:lnTo>
                  <a:pt x="0" y="1190625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D61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644979" y="-5972136"/>
            <a:ext cx="12703593" cy="10169866"/>
            <a:chOff x="0" y="0"/>
            <a:chExt cx="16938124" cy="13559821"/>
          </a:xfrm>
        </p:grpSpPr>
        <p:sp>
          <p:nvSpPr>
            <p:cNvPr name="Freeform 3" id="3"/>
            <p:cNvSpPr/>
            <p:nvPr/>
          </p:nvSpPr>
          <p:spPr>
            <a:xfrm flipH="true" flipV="true" rot="379975">
              <a:off x="740792" y="940711"/>
              <a:ext cx="15594385" cy="11795026"/>
            </a:xfrm>
            <a:custGeom>
              <a:avLst/>
              <a:gdLst/>
              <a:ahLst/>
              <a:cxnLst/>
              <a:rect r="r" b="b" t="t" l="l"/>
              <a:pathLst>
                <a:path h="11795026" w="15594385">
                  <a:moveTo>
                    <a:pt x="15594384" y="11795025"/>
                  </a:moveTo>
                  <a:lnTo>
                    <a:pt x="0" y="11795025"/>
                  </a:lnTo>
                  <a:lnTo>
                    <a:pt x="0" y="0"/>
                  </a:lnTo>
                  <a:lnTo>
                    <a:pt x="15594384" y="0"/>
                  </a:lnTo>
                  <a:lnTo>
                    <a:pt x="15594384" y="11795025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true" flipV="true" rot="379975">
              <a:off x="602947" y="824085"/>
              <a:ext cx="15594385" cy="11795026"/>
            </a:xfrm>
            <a:custGeom>
              <a:avLst/>
              <a:gdLst/>
              <a:ahLst/>
              <a:cxnLst/>
              <a:rect r="r" b="b" t="t" l="l"/>
              <a:pathLst>
                <a:path h="11795026" w="15594385">
                  <a:moveTo>
                    <a:pt x="15594385" y="11795026"/>
                  </a:moveTo>
                  <a:lnTo>
                    <a:pt x="0" y="11795026"/>
                  </a:lnTo>
                  <a:lnTo>
                    <a:pt x="0" y="0"/>
                  </a:lnTo>
                  <a:lnTo>
                    <a:pt x="15594385" y="0"/>
                  </a:lnTo>
                  <a:lnTo>
                    <a:pt x="15594385" y="11795026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5" id="5"/>
          <p:cNvGrpSpPr/>
          <p:nvPr/>
        </p:nvGrpSpPr>
        <p:grpSpPr>
          <a:xfrm rot="0">
            <a:off x="1875167" y="185826"/>
            <a:ext cx="8129567" cy="1084696"/>
            <a:chOff x="0" y="0"/>
            <a:chExt cx="10839422" cy="1446262"/>
          </a:xfrm>
        </p:grpSpPr>
        <p:sp>
          <p:nvSpPr>
            <p:cNvPr name="AutoShape 6" id="6"/>
            <p:cNvSpPr/>
            <p:nvPr/>
          </p:nvSpPr>
          <p:spPr>
            <a:xfrm>
              <a:off x="8632249" y="0"/>
              <a:ext cx="0" cy="1446262"/>
            </a:xfrm>
            <a:prstGeom prst="line">
              <a:avLst/>
            </a:prstGeom>
            <a:ln cap="flat" w="21059">
              <a:solidFill>
                <a:srgbClr val="FFFFFF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TextBox 7" id="7"/>
            <p:cNvSpPr txBox="true"/>
            <p:nvPr/>
          </p:nvSpPr>
          <p:spPr>
            <a:xfrm rot="0">
              <a:off x="0" y="800548"/>
              <a:ext cx="8447098" cy="44507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899"/>
                </a:lnSpc>
                <a:spcBef>
                  <a:spcPct val="0"/>
                </a:spcBef>
              </a:pPr>
              <a:r>
                <a:rPr lang="en-US" sz="2071" i="true">
                  <a:solidFill>
                    <a:srgbClr val="FFFFFF"/>
                  </a:solidFill>
                  <a:latin typeface="Montserrat Italics"/>
                  <a:ea typeface="Montserrat Italics"/>
                  <a:cs typeface="Montserrat Italics"/>
                  <a:sym typeface="Montserrat Italics"/>
                </a:rPr>
                <a:t>Investing for sustainable health and well-being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0" y="134029"/>
              <a:ext cx="8369207" cy="56201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044"/>
                </a:lnSpc>
              </a:pPr>
              <a:r>
                <a:rPr lang="en-US" sz="3106" b="true">
                  <a:solidFill>
                    <a:srgbClr val="FFFFFF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European Public Health Week</a:t>
              </a:r>
            </a:p>
          </p:txBody>
        </p:sp>
        <p:sp>
          <p:nvSpPr>
            <p:cNvPr name="TextBox 9" id="9"/>
            <p:cNvSpPr txBox="true"/>
            <p:nvPr/>
          </p:nvSpPr>
          <p:spPr>
            <a:xfrm rot="0">
              <a:off x="7282948" y="10204"/>
              <a:ext cx="3556474" cy="122609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r">
                <a:lnSpc>
                  <a:spcPts val="3806"/>
                </a:lnSpc>
              </a:pPr>
              <a:r>
                <a:rPr lang="en-US" sz="2718" b="true">
                  <a:solidFill>
                    <a:srgbClr val="FFFFFF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4-8 May</a:t>
              </a:r>
            </a:p>
            <a:p>
              <a:pPr algn="r">
                <a:lnSpc>
                  <a:spcPts val="3806"/>
                </a:lnSpc>
              </a:pPr>
              <a:r>
                <a:rPr lang="en-US" sz="2718" b="true">
                  <a:solidFill>
                    <a:srgbClr val="FFFFFF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2026</a:t>
              </a:r>
            </a:p>
          </p:txBody>
        </p:sp>
      </p:grpSp>
      <p:sp>
        <p:nvSpPr>
          <p:cNvPr name="Freeform 10" id="10"/>
          <p:cNvSpPr/>
          <p:nvPr/>
        </p:nvSpPr>
        <p:spPr>
          <a:xfrm flipH="false" flipV="false" rot="0">
            <a:off x="8324684" y="9124159"/>
            <a:ext cx="1408787" cy="748418"/>
          </a:xfrm>
          <a:custGeom>
            <a:avLst/>
            <a:gdLst/>
            <a:ahLst/>
            <a:cxnLst/>
            <a:rect r="r" b="b" t="t" l="l"/>
            <a:pathLst>
              <a:path h="748418" w="1408787">
                <a:moveTo>
                  <a:pt x="0" y="0"/>
                </a:moveTo>
                <a:lnTo>
                  <a:pt x="1408787" y="0"/>
                </a:lnTo>
                <a:lnTo>
                  <a:pt x="1408787" y="748419"/>
                </a:lnTo>
                <a:lnTo>
                  <a:pt x="0" y="748419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grpSp>
        <p:nvGrpSpPr>
          <p:cNvPr name="Group 11" id="11"/>
          <p:cNvGrpSpPr/>
          <p:nvPr/>
        </p:nvGrpSpPr>
        <p:grpSpPr>
          <a:xfrm rot="10302860">
            <a:off x="-1705402" y="-1001856"/>
            <a:ext cx="3299127" cy="3832200"/>
            <a:chOff x="0" y="0"/>
            <a:chExt cx="1125784" cy="1307689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1125784" cy="1307689"/>
            </a:xfrm>
            <a:custGeom>
              <a:avLst/>
              <a:gdLst/>
              <a:ahLst/>
              <a:cxnLst/>
              <a:rect r="r" b="b" t="t" l="l"/>
              <a:pathLst>
                <a:path h="1307689" w="1125784">
                  <a:moveTo>
                    <a:pt x="562892" y="0"/>
                  </a:moveTo>
                  <a:cubicBezTo>
                    <a:pt x="252015" y="0"/>
                    <a:pt x="0" y="292736"/>
                    <a:pt x="0" y="653844"/>
                  </a:cubicBezTo>
                  <a:cubicBezTo>
                    <a:pt x="0" y="1014953"/>
                    <a:pt x="252015" y="1307689"/>
                    <a:pt x="562892" y="1307689"/>
                  </a:cubicBezTo>
                  <a:cubicBezTo>
                    <a:pt x="873769" y="1307689"/>
                    <a:pt x="1125784" y="1014953"/>
                    <a:pt x="1125784" y="653844"/>
                  </a:cubicBezTo>
                  <a:cubicBezTo>
                    <a:pt x="1125784" y="292736"/>
                    <a:pt x="873769" y="0"/>
                    <a:pt x="56289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105542" y="113071"/>
              <a:ext cx="914700" cy="1072022"/>
            </a:xfrm>
            <a:prstGeom prst="rect">
              <a:avLst/>
            </a:prstGeom>
          </p:spPr>
          <p:txBody>
            <a:bodyPr anchor="ctr" rtlCol="false" tIns="34562" lIns="34562" bIns="34562" rIns="34562"/>
            <a:lstStyle/>
            <a:p>
              <a:pPr algn="ctr">
                <a:lnSpc>
                  <a:spcPts val="571"/>
                </a:lnSpc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0" y="145672"/>
            <a:ext cx="1297814" cy="2013706"/>
          </a:xfrm>
          <a:custGeom>
            <a:avLst/>
            <a:gdLst/>
            <a:ahLst/>
            <a:cxnLst/>
            <a:rect r="r" b="b" t="t" l="l"/>
            <a:pathLst>
              <a:path h="2013706" w="1297814">
                <a:moveTo>
                  <a:pt x="0" y="0"/>
                </a:moveTo>
                <a:lnTo>
                  <a:pt x="1297814" y="0"/>
                </a:lnTo>
                <a:lnTo>
                  <a:pt x="1297814" y="2013706"/>
                </a:lnTo>
                <a:lnTo>
                  <a:pt x="0" y="201370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grpSp>
        <p:nvGrpSpPr>
          <p:cNvPr name="Group 15" id="15"/>
          <p:cNvGrpSpPr/>
          <p:nvPr/>
        </p:nvGrpSpPr>
        <p:grpSpPr>
          <a:xfrm rot="0">
            <a:off x="1657837" y="4229878"/>
            <a:ext cx="6971326" cy="1827244"/>
            <a:chOff x="0" y="0"/>
            <a:chExt cx="2060430" cy="540056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2060430" cy="540056"/>
            </a:xfrm>
            <a:custGeom>
              <a:avLst/>
              <a:gdLst/>
              <a:ahLst/>
              <a:cxnLst/>
              <a:rect r="r" b="b" t="t" l="l"/>
              <a:pathLst>
                <a:path h="540056" w="2060430">
                  <a:moveTo>
                    <a:pt x="49974" y="0"/>
                  </a:moveTo>
                  <a:lnTo>
                    <a:pt x="2010456" y="0"/>
                  </a:lnTo>
                  <a:cubicBezTo>
                    <a:pt x="2038056" y="0"/>
                    <a:pt x="2060430" y="22374"/>
                    <a:pt x="2060430" y="49974"/>
                  </a:cubicBezTo>
                  <a:lnTo>
                    <a:pt x="2060430" y="490082"/>
                  </a:lnTo>
                  <a:cubicBezTo>
                    <a:pt x="2060430" y="503336"/>
                    <a:pt x="2055165" y="516047"/>
                    <a:pt x="2045793" y="525419"/>
                  </a:cubicBezTo>
                  <a:cubicBezTo>
                    <a:pt x="2036421" y="534791"/>
                    <a:pt x="2023710" y="540056"/>
                    <a:pt x="2010456" y="540056"/>
                  </a:cubicBezTo>
                  <a:lnTo>
                    <a:pt x="49974" y="540056"/>
                  </a:lnTo>
                  <a:cubicBezTo>
                    <a:pt x="22374" y="540056"/>
                    <a:pt x="0" y="517682"/>
                    <a:pt x="0" y="490082"/>
                  </a:cubicBezTo>
                  <a:lnTo>
                    <a:pt x="0" y="49974"/>
                  </a:lnTo>
                  <a:cubicBezTo>
                    <a:pt x="0" y="22374"/>
                    <a:pt x="22374" y="0"/>
                    <a:pt x="49974" y="0"/>
                  </a:cubicBezTo>
                  <a:close/>
                </a:path>
              </a:pathLst>
            </a:custGeom>
          </p:spPr>
        </p:sp>
        <p:sp>
          <p:nvSpPr>
            <p:cNvPr name="TextBox 17" id="17"/>
            <p:cNvSpPr txBox="true"/>
            <p:nvPr/>
          </p:nvSpPr>
          <p:spPr>
            <a:xfrm>
              <a:off x="0" y="-85725"/>
              <a:ext cx="2060430" cy="625781"/>
            </a:xfrm>
            <a:prstGeom prst="rect">
              <a:avLst/>
            </a:prstGeom>
          </p:spPr>
          <p:txBody>
            <a:bodyPr anchor="ctr" rtlCol="false" tIns="177690" lIns="177690" bIns="177690" rIns="177690"/>
            <a:lstStyle/>
            <a:p>
              <a:pPr algn="ctr">
                <a:lnSpc>
                  <a:spcPts val="6719"/>
                </a:lnSpc>
              </a:pPr>
              <a:r>
                <a:rPr lang="en-US" b="true" sz="4800" spc="240">
                  <a:solidFill>
                    <a:srgbClr val="FFFFFF"/>
                  </a:solidFill>
                  <a:latin typeface="Montserrat Semi-Bold"/>
                  <a:ea typeface="Montserrat Semi-Bold"/>
                  <a:cs typeface="Montserrat Semi-Bold"/>
                  <a:sym typeface="Montserrat Semi-Bold"/>
                </a:rPr>
                <a:t>Your Event Title</a:t>
              </a:r>
            </a:p>
          </p:txBody>
        </p:sp>
      </p:grpSp>
      <p:sp>
        <p:nvSpPr>
          <p:cNvPr name="TextBox 18" id="18"/>
          <p:cNvSpPr txBox="true"/>
          <p:nvPr/>
        </p:nvSpPr>
        <p:spPr>
          <a:xfrm rot="0">
            <a:off x="4024206" y="9306166"/>
            <a:ext cx="2238588" cy="4718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 i="true">
                <a:solidFill>
                  <a:srgbClr val="FFFFFF"/>
                </a:solidFill>
                <a:latin typeface="Montserrat Italics"/>
                <a:ea typeface="Montserrat Italics"/>
                <a:cs typeface="Montserrat Italics"/>
                <a:sym typeface="Montserrat Italics"/>
              </a:rPr>
              <a:t>#EUPHW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3178708" y="5799947"/>
            <a:ext cx="3929583" cy="5378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i="true">
                <a:solidFill>
                  <a:srgbClr val="FFFFFF"/>
                </a:solidFill>
                <a:latin typeface="Montserrat Italics"/>
                <a:ea typeface="Montserrat Italics"/>
                <a:cs typeface="Montserrat Italics"/>
                <a:sym typeface="Montserrat Italics"/>
              </a:rPr>
              <a:t>date and time</a:t>
            </a:r>
          </a:p>
        </p:txBody>
      </p:sp>
      <p:grpSp>
        <p:nvGrpSpPr>
          <p:cNvPr name="Group 20" id="20"/>
          <p:cNvGrpSpPr/>
          <p:nvPr/>
        </p:nvGrpSpPr>
        <p:grpSpPr>
          <a:xfrm rot="0">
            <a:off x="5706818" y="2514675"/>
            <a:ext cx="5204152" cy="1494064"/>
            <a:chOff x="0" y="0"/>
            <a:chExt cx="1370641" cy="393498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1370641" cy="393498"/>
            </a:xfrm>
            <a:custGeom>
              <a:avLst/>
              <a:gdLst/>
              <a:ahLst/>
              <a:cxnLst/>
              <a:rect r="r" b="b" t="t" l="l"/>
              <a:pathLst>
                <a:path h="393498" w="1370641">
                  <a:moveTo>
                    <a:pt x="75870" y="0"/>
                  </a:moveTo>
                  <a:lnTo>
                    <a:pt x="1294771" y="0"/>
                  </a:lnTo>
                  <a:cubicBezTo>
                    <a:pt x="1314893" y="0"/>
                    <a:pt x="1334191" y="7993"/>
                    <a:pt x="1348419" y="22222"/>
                  </a:cubicBezTo>
                  <a:cubicBezTo>
                    <a:pt x="1362647" y="36450"/>
                    <a:pt x="1370641" y="55748"/>
                    <a:pt x="1370641" y="75870"/>
                  </a:cubicBezTo>
                  <a:lnTo>
                    <a:pt x="1370641" y="317629"/>
                  </a:lnTo>
                  <a:cubicBezTo>
                    <a:pt x="1370641" y="337751"/>
                    <a:pt x="1362647" y="357048"/>
                    <a:pt x="1348419" y="371277"/>
                  </a:cubicBezTo>
                  <a:cubicBezTo>
                    <a:pt x="1334191" y="385505"/>
                    <a:pt x="1314893" y="393498"/>
                    <a:pt x="1294771" y="393498"/>
                  </a:cubicBezTo>
                  <a:lnTo>
                    <a:pt x="75870" y="393498"/>
                  </a:lnTo>
                  <a:cubicBezTo>
                    <a:pt x="55748" y="393498"/>
                    <a:pt x="36450" y="385505"/>
                    <a:pt x="22222" y="371277"/>
                  </a:cubicBezTo>
                  <a:cubicBezTo>
                    <a:pt x="7993" y="357048"/>
                    <a:pt x="0" y="337751"/>
                    <a:pt x="0" y="317629"/>
                  </a:cubicBezTo>
                  <a:lnTo>
                    <a:pt x="0" y="75870"/>
                  </a:lnTo>
                  <a:cubicBezTo>
                    <a:pt x="0" y="55748"/>
                    <a:pt x="7993" y="36450"/>
                    <a:pt x="22222" y="22222"/>
                  </a:cubicBezTo>
                  <a:cubicBezTo>
                    <a:pt x="36450" y="7993"/>
                    <a:pt x="55748" y="0"/>
                    <a:pt x="7587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22" id="22"/>
            <p:cNvSpPr txBox="true"/>
            <p:nvPr/>
          </p:nvSpPr>
          <p:spPr>
            <a:xfrm>
              <a:off x="0" y="-28575"/>
              <a:ext cx="1370641" cy="42207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04"/>
                </a:lnSpc>
              </a:pPr>
            </a:p>
          </p:txBody>
        </p:sp>
      </p:grpSp>
      <p:sp>
        <p:nvSpPr>
          <p:cNvPr name="TextBox 23" id="23"/>
          <p:cNvSpPr txBox="true"/>
          <p:nvPr/>
        </p:nvSpPr>
        <p:spPr>
          <a:xfrm rot="0">
            <a:off x="5852657" y="2843826"/>
            <a:ext cx="3056075" cy="8152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59"/>
              </a:lnSpc>
            </a:pPr>
            <a:r>
              <a:rPr lang="en-US" b="true" sz="2400" spc="-96">
                <a:solidFill>
                  <a:srgbClr val="2D61A4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Protec</a:t>
            </a:r>
            <a:r>
              <a:rPr lang="en-US" b="true" sz="2400" spc="-96">
                <a:solidFill>
                  <a:srgbClr val="2D61A4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ting public health &amp; democracy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589445" y="9067009"/>
            <a:ext cx="1942629" cy="94059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06"/>
              </a:lnSpc>
              <a:spcBef>
                <a:spcPct val="0"/>
              </a:spcBef>
            </a:pPr>
            <a:r>
              <a:rPr lang="en-US" b="true" sz="2718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your logo here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2238261" y="6652857"/>
            <a:ext cx="5810477" cy="471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</a:pPr>
            <a:r>
              <a:rPr lang="en-US" sz="2799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any additional information</a:t>
            </a:r>
          </a:p>
        </p:txBody>
      </p:sp>
      <p:sp>
        <p:nvSpPr>
          <p:cNvPr name="Freeform 26" id="26"/>
          <p:cNvSpPr/>
          <p:nvPr/>
        </p:nvSpPr>
        <p:spPr>
          <a:xfrm flipH="false" flipV="false" rot="0">
            <a:off x="8908732" y="2675572"/>
            <a:ext cx="1190625" cy="1190625"/>
          </a:xfrm>
          <a:custGeom>
            <a:avLst/>
            <a:gdLst/>
            <a:ahLst/>
            <a:cxnLst/>
            <a:rect r="r" b="b" t="t" l="l"/>
            <a:pathLst>
              <a:path h="1190625" w="1190625">
                <a:moveTo>
                  <a:pt x="0" y="0"/>
                </a:moveTo>
                <a:lnTo>
                  <a:pt x="1190625" y="0"/>
                </a:lnTo>
                <a:lnTo>
                  <a:pt x="1190625" y="1190625"/>
                </a:lnTo>
                <a:lnTo>
                  <a:pt x="0" y="1190625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834" t="-5786" r="-5727" b="-5775"/>
            </a:stretch>
          </a:blipFill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D61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644979" y="-5972136"/>
            <a:ext cx="12703593" cy="10169866"/>
            <a:chOff x="0" y="0"/>
            <a:chExt cx="16938124" cy="13559821"/>
          </a:xfrm>
        </p:grpSpPr>
        <p:sp>
          <p:nvSpPr>
            <p:cNvPr name="Freeform 3" id="3"/>
            <p:cNvSpPr/>
            <p:nvPr/>
          </p:nvSpPr>
          <p:spPr>
            <a:xfrm flipH="true" flipV="true" rot="379975">
              <a:off x="740792" y="940711"/>
              <a:ext cx="15594385" cy="11795026"/>
            </a:xfrm>
            <a:custGeom>
              <a:avLst/>
              <a:gdLst/>
              <a:ahLst/>
              <a:cxnLst/>
              <a:rect r="r" b="b" t="t" l="l"/>
              <a:pathLst>
                <a:path h="11795026" w="15594385">
                  <a:moveTo>
                    <a:pt x="15594384" y="11795025"/>
                  </a:moveTo>
                  <a:lnTo>
                    <a:pt x="0" y="11795025"/>
                  </a:lnTo>
                  <a:lnTo>
                    <a:pt x="0" y="0"/>
                  </a:lnTo>
                  <a:lnTo>
                    <a:pt x="15594384" y="0"/>
                  </a:lnTo>
                  <a:lnTo>
                    <a:pt x="15594384" y="11795025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true" flipV="true" rot="379975">
              <a:off x="602947" y="824085"/>
              <a:ext cx="15594385" cy="11795026"/>
            </a:xfrm>
            <a:custGeom>
              <a:avLst/>
              <a:gdLst/>
              <a:ahLst/>
              <a:cxnLst/>
              <a:rect r="r" b="b" t="t" l="l"/>
              <a:pathLst>
                <a:path h="11795026" w="15594385">
                  <a:moveTo>
                    <a:pt x="15594385" y="11795026"/>
                  </a:moveTo>
                  <a:lnTo>
                    <a:pt x="0" y="11795026"/>
                  </a:lnTo>
                  <a:lnTo>
                    <a:pt x="0" y="0"/>
                  </a:lnTo>
                  <a:lnTo>
                    <a:pt x="15594385" y="0"/>
                  </a:lnTo>
                  <a:lnTo>
                    <a:pt x="15594385" y="11795026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5" id="5"/>
          <p:cNvGrpSpPr/>
          <p:nvPr/>
        </p:nvGrpSpPr>
        <p:grpSpPr>
          <a:xfrm rot="0">
            <a:off x="1875167" y="185826"/>
            <a:ext cx="8129567" cy="1084696"/>
            <a:chOff x="0" y="0"/>
            <a:chExt cx="10839422" cy="1446262"/>
          </a:xfrm>
        </p:grpSpPr>
        <p:sp>
          <p:nvSpPr>
            <p:cNvPr name="AutoShape 6" id="6"/>
            <p:cNvSpPr/>
            <p:nvPr/>
          </p:nvSpPr>
          <p:spPr>
            <a:xfrm>
              <a:off x="8632249" y="0"/>
              <a:ext cx="0" cy="1446262"/>
            </a:xfrm>
            <a:prstGeom prst="line">
              <a:avLst/>
            </a:prstGeom>
            <a:ln cap="flat" w="21059">
              <a:solidFill>
                <a:srgbClr val="FFFFFF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TextBox 7" id="7"/>
            <p:cNvSpPr txBox="true"/>
            <p:nvPr/>
          </p:nvSpPr>
          <p:spPr>
            <a:xfrm rot="0">
              <a:off x="0" y="800548"/>
              <a:ext cx="8447098" cy="44507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899"/>
                </a:lnSpc>
                <a:spcBef>
                  <a:spcPct val="0"/>
                </a:spcBef>
              </a:pPr>
              <a:r>
                <a:rPr lang="en-US" sz="2071" i="true">
                  <a:solidFill>
                    <a:srgbClr val="FFFFFF"/>
                  </a:solidFill>
                  <a:latin typeface="Montserrat Italics"/>
                  <a:ea typeface="Montserrat Italics"/>
                  <a:cs typeface="Montserrat Italics"/>
                  <a:sym typeface="Montserrat Italics"/>
                </a:rPr>
                <a:t>Investing for sustainable health and well-being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0" y="134029"/>
              <a:ext cx="8369207" cy="56201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044"/>
                </a:lnSpc>
              </a:pPr>
              <a:r>
                <a:rPr lang="en-US" sz="3106" b="true">
                  <a:solidFill>
                    <a:srgbClr val="FFFFFF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European Public Health Week</a:t>
              </a:r>
            </a:p>
          </p:txBody>
        </p:sp>
        <p:sp>
          <p:nvSpPr>
            <p:cNvPr name="TextBox 9" id="9"/>
            <p:cNvSpPr txBox="true"/>
            <p:nvPr/>
          </p:nvSpPr>
          <p:spPr>
            <a:xfrm rot="0">
              <a:off x="7282948" y="10204"/>
              <a:ext cx="3556474" cy="122609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r">
                <a:lnSpc>
                  <a:spcPts val="3806"/>
                </a:lnSpc>
              </a:pPr>
              <a:r>
                <a:rPr lang="en-US" sz="2718" b="true">
                  <a:solidFill>
                    <a:srgbClr val="FFFFFF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4-8 May</a:t>
              </a:r>
            </a:p>
            <a:p>
              <a:pPr algn="r">
                <a:lnSpc>
                  <a:spcPts val="3806"/>
                </a:lnSpc>
              </a:pPr>
              <a:r>
                <a:rPr lang="en-US" sz="2718" b="true">
                  <a:solidFill>
                    <a:srgbClr val="FFFFFF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2026</a:t>
              </a:r>
            </a:p>
          </p:txBody>
        </p:sp>
      </p:grpSp>
      <p:sp>
        <p:nvSpPr>
          <p:cNvPr name="Freeform 10" id="10"/>
          <p:cNvSpPr/>
          <p:nvPr/>
        </p:nvSpPr>
        <p:spPr>
          <a:xfrm flipH="false" flipV="false" rot="0">
            <a:off x="8324684" y="9124159"/>
            <a:ext cx="1408787" cy="748418"/>
          </a:xfrm>
          <a:custGeom>
            <a:avLst/>
            <a:gdLst/>
            <a:ahLst/>
            <a:cxnLst/>
            <a:rect r="r" b="b" t="t" l="l"/>
            <a:pathLst>
              <a:path h="748418" w="1408787">
                <a:moveTo>
                  <a:pt x="0" y="0"/>
                </a:moveTo>
                <a:lnTo>
                  <a:pt x="1408787" y="0"/>
                </a:lnTo>
                <a:lnTo>
                  <a:pt x="1408787" y="748419"/>
                </a:lnTo>
                <a:lnTo>
                  <a:pt x="0" y="748419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grpSp>
        <p:nvGrpSpPr>
          <p:cNvPr name="Group 11" id="11"/>
          <p:cNvGrpSpPr/>
          <p:nvPr/>
        </p:nvGrpSpPr>
        <p:grpSpPr>
          <a:xfrm rot="10302860">
            <a:off x="-1705402" y="-1001856"/>
            <a:ext cx="3299127" cy="3832200"/>
            <a:chOff x="0" y="0"/>
            <a:chExt cx="1125784" cy="1307689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1125784" cy="1307689"/>
            </a:xfrm>
            <a:custGeom>
              <a:avLst/>
              <a:gdLst/>
              <a:ahLst/>
              <a:cxnLst/>
              <a:rect r="r" b="b" t="t" l="l"/>
              <a:pathLst>
                <a:path h="1307689" w="1125784">
                  <a:moveTo>
                    <a:pt x="562892" y="0"/>
                  </a:moveTo>
                  <a:cubicBezTo>
                    <a:pt x="252015" y="0"/>
                    <a:pt x="0" y="292736"/>
                    <a:pt x="0" y="653844"/>
                  </a:cubicBezTo>
                  <a:cubicBezTo>
                    <a:pt x="0" y="1014953"/>
                    <a:pt x="252015" y="1307689"/>
                    <a:pt x="562892" y="1307689"/>
                  </a:cubicBezTo>
                  <a:cubicBezTo>
                    <a:pt x="873769" y="1307689"/>
                    <a:pt x="1125784" y="1014953"/>
                    <a:pt x="1125784" y="653844"/>
                  </a:cubicBezTo>
                  <a:cubicBezTo>
                    <a:pt x="1125784" y="292736"/>
                    <a:pt x="873769" y="0"/>
                    <a:pt x="56289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105542" y="113071"/>
              <a:ext cx="914700" cy="1072022"/>
            </a:xfrm>
            <a:prstGeom prst="rect">
              <a:avLst/>
            </a:prstGeom>
          </p:spPr>
          <p:txBody>
            <a:bodyPr anchor="ctr" rtlCol="false" tIns="34562" lIns="34562" bIns="34562" rIns="34562"/>
            <a:lstStyle/>
            <a:p>
              <a:pPr algn="ctr">
                <a:lnSpc>
                  <a:spcPts val="571"/>
                </a:lnSpc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0" y="145672"/>
            <a:ext cx="1297814" cy="2013706"/>
          </a:xfrm>
          <a:custGeom>
            <a:avLst/>
            <a:gdLst/>
            <a:ahLst/>
            <a:cxnLst/>
            <a:rect r="r" b="b" t="t" l="l"/>
            <a:pathLst>
              <a:path h="2013706" w="1297814">
                <a:moveTo>
                  <a:pt x="0" y="0"/>
                </a:moveTo>
                <a:lnTo>
                  <a:pt x="1297814" y="0"/>
                </a:lnTo>
                <a:lnTo>
                  <a:pt x="1297814" y="2013706"/>
                </a:lnTo>
                <a:lnTo>
                  <a:pt x="0" y="201370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grpSp>
        <p:nvGrpSpPr>
          <p:cNvPr name="Group 15" id="15"/>
          <p:cNvGrpSpPr/>
          <p:nvPr/>
        </p:nvGrpSpPr>
        <p:grpSpPr>
          <a:xfrm rot="0">
            <a:off x="1657837" y="4229878"/>
            <a:ext cx="6971326" cy="1827244"/>
            <a:chOff x="0" y="0"/>
            <a:chExt cx="2060430" cy="540056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2060430" cy="540056"/>
            </a:xfrm>
            <a:custGeom>
              <a:avLst/>
              <a:gdLst/>
              <a:ahLst/>
              <a:cxnLst/>
              <a:rect r="r" b="b" t="t" l="l"/>
              <a:pathLst>
                <a:path h="540056" w="2060430">
                  <a:moveTo>
                    <a:pt x="49974" y="0"/>
                  </a:moveTo>
                  <a:lnTo>
                    <a:pt x="2010456" y="0"/>
                  </a:lnTo>
                  <a:cubicBezTo>
                    <a:pt x="2038056" y="0"/>
                    <a:pt x="2060430" y="22374"/>
                    <a:pt x="2060430" y="49974"/>
                  </a:cubicBezTo>
                  <a:lnTo>
                    <a:pt x="2060430" y="490082"/>
                  </a:lnTo>
                  <a:cubicBezTo>
                    <a:pt x="2060430" y="503336"/>
                    <a:pt x="2055165" y="516047"/>
                    <a:pt x="2045793" y="525419"/>
                  </a:cubicBezTo>
                  <a:cubicBezTo>
                    <a:pt x="2036421" y="534791"/>
                    <a:pt x="2023710" y="540056"/>
                    <a:pt x="2010456" y="540056"/>
                  </a:cubicBezTo>
                  <a:lnTo>
                    <a:pt x="49974" y="540056"/>
                  </a:lnTo>
                  <a:cubicBezTo>
                    <a:pt x="22374" y="540056"/>
                    <a:pt x="0" y="517682"/>
                    <a:pt x="0" y="490082"/>
                  </a:cubicBezTo>
                  <a:lnTo>
                    <a:pt x="0" y="49974"/>
                  </a:lnTo>
                  <a:cubicBezTo>
                    <a:pt x="0" y="22374"/>
                    <a:pt x="22374" y="0"/>
                    <a:pt x="49974" y="0"/>
                  </a:cubicBezTo>
                  <a:close/>
                </a:path>
              </a:pathLst>
            </a:custGeom>
          </p:spPr>
        </p:sp>
        <p:sp>
          <p:nvSpPr>
            <p:cNvPr name="TextBox 17" id="17"/>
            <p:cNvSpPr txBox="true"/>
            <p:nvPr/>
          </p:nvSpPr>
          <p:spPr>
            <a:xfrm>
              <a:off x="0" y="-85725"/>
              <a:ext cx="2060430" cy="625781"/>
            </a:xfrm>
            <a:prstGeom prst="rect">
              <a:avLst/>
            </a:prstGeom>
          </p:spPr>
          <p:txBody>
            <a:bodyPr anchor="ctr" rtlCol="false" tIns="177690" lIns="177690" bIns="177690" rIns="177690"/>
            <a:lstStyle/>
            <a:p>
              <a:pPr algn="ctr">
                <a:lnSpc>
                  <a:spcPts val="6719"/>
                </a:lnSpc>
              </a:pPr>
              <a:r>
                <a:rPr lang="en-US" b="true" sz="4800" spc="240">
                  <a:solidFill>
                    <a:srgbClr val="FFFFFF"/>
                  </a:solidFill>
                  <a:latin typeface="Montserrat Semi-Bold"/>
                  <a:ea typeface="Montserrat Semi-Bold"/>
                  <a:cs typeface="Montserrat Semi-Bold"/>
                  <a:sym typeface="Montserrat Semi-Bold"/>
                </a:rPr>
                <a:t>Your Event Title</a:t>
              </a:r>
            </a:p>
          </p:txBody>
        </p:sp>
      </p:grpSp>
      <p:sp>
        <p:nvSpPr>
          <p:cNvPr name="TextBox 18" id="18"/>
          <p:cNvSpPr txBox="true"/>
          <p:nvPr/>
        </p:nvSpPr>
        <p:spPr>
          <a:xfrm rot="0">
            <a:off x="4024206" y="9306166"/>
            <a:ext cx="2238588" cy="4718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 i="true">
                <a:solidFill>
                  <a:srgbClr val="FFFFFF"/>
                </a:solidFill>
                <a:latin typeface="Montserrat Italics"/>
                <a:ea typeface="Montserrat Italics"/>
                <a:cs typeface="Montserrat Italics"/>
                <a:sym typeface="Montserrat Italics"/>
              </a:rPr>
              <a:t>#EUPHW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3178708" y="5799947"/>
            <a:ext cx="3929583" cy="5378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i="true">
                <a:solidFill>
                  <a:srgbClr val="FFFFFF"/>
                </a:solidFill>
                <a:latin typeface="Montserrat Italics"/>
                <a:ea typeface="Montserrat Italics"/>
                <a:cs typeface="Montserrat Italics"/>
                <a:sym typeface="Montserrat Italics"/>
              </a:rPr>
              <a:t>date and time</a:t>
            </a:r>
          </a:p>
        </p:txBody>
      </p:sp>
      <p:grpSp>
        <p:nvGrpSpPr>
          <p:cNvPr name="Group 20" id="20"/>
          <p:cNvGrpSpPr/>
          <p:nvPr/>
        </p:nvGrpSpPr>
        <p:grpSpPr>
          <a:xfrm rot="0">
            <a:off x="4539712" y="2514675"/>
            <a:ext cx="6371258" cy="1494064"/>
            <a:chOff x="0" y="0"/>
            <a:chExt cx="1678027" cy="393498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1678027" cy="393498"/>
            </a:xfrm>
            <a:custGeom>
              <a:avLst/>
              <a:gdLst/>
              <a:ahLst/>
              <a:cxnLst/>
              <a:rect r="r" b="b" t="t" l="l"/>
              <a:pathLst>
                <a:path h="393498" w="1678027">
                  <a:moveTo>
                    <a:pt x="61972" y="0"/>
                  </a:moveTo>
                  <a:lnTo>
                    <a:pt x="1616055" y="0"/>
                  </a:lnTo>
                  <a:cubicBezTo>
                    <a:pt x="1650281" y="0"/>
                    <a:pt x="1678027" y="27746"/>
                    <a:pt x="1678027" y="61972"/>
                  </a:cubicBezTo>
                  <a:lnTo>
                    <a:pt x="1678027" y="331527"/>
                  </a:lnTo>
                  <a:cubicBezTo>
                    <a:pt x="1678027" y="365753"/>
                    <a:pt x="1650281" y="393498"/>
                    <a:pt x="1616055" y="393498"/>
                  </a:cubicBezTo>
                  <a:lnTo>
                    <a:pt x="61972" y="393498"/>
                  </a:lnTo>
                  <a:cubicBezTo>
                    <a:pt x="27746" y="393498"/>
                    <a:pt x="0" y="365753"/>
                    <a:pt x="0" y="331527"/>
                  </a:cubicBezTo>
                  <a:lnTo>
                    <a:pt x="0" y="61972"/>
                  </a:lnTo>
                  <a:cubicBezTo>
                    <a:pt x="0" y="27746"/>
                    <a:pt x="27746" y="0"/>
                    <a:pt x="6197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22" id="22"/>
            <p:cNvSpPr txBox="true"/>
            <p:nvPr/>
          </p:nvSpPr>
          <p:spPr>
            <a:xfrm>
              <a:off x="0" y="-28575"/>
              <a:ext cx="1678027" cy="42207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04"/>
                </a:lnSpc>
              </a:pPr>
            </a:p>
          </p:txBody>
        </p:sp>
      </p:grpSp>
      <p:sp>
        <p:nvSpPr>
          <p:cNvPr name="TextBox 23" id="23"/>
          <p:cNvSpPr txBox="true"/>
          <p:nvPr/>
        </p:nvSpPr>
        <p:spPr>
          <a:xfrm rot="0">
            <a:off x="4702054" y="2844190"/>
            <a:ext cx="4206678" cy="8152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59"/>
              </a:lnSpc>
            </a:pPr>
            <a:r>
              <a:rPr lang="en-US" b="true" sz="2400" spc="-96">
                <a:solidFill>
                  <a:srgbClr val="2D61A4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St</a:t>
            </a:r>
            <a:r>
              <a:rPr lang="en-US" b="true" sz="2400" spc="-96">
                <a:solidFill>
                  <a:srgbClr val="2D61A4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rengthening &amp; supporting </a:t>
            </a:r>
          </a:p>
          <a:p>
            <a:pPr algn="ctr">
              <a:lnSpc>
                <a:spcPts val="3359"/>
              </a:lnSpc>
            </a:pPr>
            <a:r>
              <a:rPr lang="en-US" b="true" sz="2400" spc="-96">
                <a:solidFill>
                  <a:srgbClr val="2D61A4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th</a:t>
            </a:r>
            <a:r>
              <a:rPr lang="en-US" b="true" sz="2400" spc="-96">
                <a:solidFill>
                  <a:srgbClr val="2D61A4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e health workforce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589445" y="9067009"/>
            <a:ext cx="1942629" cy="94059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06"/>
              </a:lnSpc>
              <a:spcBef>
                <a:spcPct val="0"/>
              </a:spcBef>
            </a:pPr>
            <a:r>
              <a:rPr lang="en-US" b="true" sz="2718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your logo here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2238261" y="6652857"/>
            <a:ext cx="5810477" cy="471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</a:pPr>
            <a:r>
              <a:rPr lang="en-US" sz="2799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any additional information</a:t>
            </a:r>
          </a:p>
        </p:txBody>
      </p:sp>
      <p:sp>
        <p:nvSpPr>
          <p:cNvPr name="Freeform 26" id="26"/>
          <p:cNvSpPr/>
          <p:nvPr/>
        </p:nvSpPr>
        <p:spPr>
          <a:xfrm flipH="false" flipV="false" rot="0">
            <a:off x="8908732" y="2675572"/>
            <a:ext cx="1190625" cy="1190625"/>
          </a:xfrm>
          <a:custGeom>
            <a:avLst/>
            <a:gdLst/>
            <a:ahLst/>
            <a:cxnLst/>
            <a:rect r="r" b="b" t="t" l="l"/>
            <a:pathLst>
              <a:path h="1190625" w="1190625">
                <a:moveTo>
                  <a:pt x="0" y="0"/>
                </a:moveTo>
                <a:lnTo>
                  <a:pt x="1190625" y="0"/>
                </a:lnTo>
                <a:lnTo>
                  <a:pt x="1190625" y="1190625"/>
                </a:lnTo>
                <a:lnTo>
                  <a:pt x="0" y="1190625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DAHGV8K6NYc</dc:identifier>
  <dcterms:modified xsi:type="dcterms:W3CDTF">2011-08-01T06:04:30Z</dcterms:modified>
  <cp:revision>1</cp:revision>
  <dc:title>Social Media Templates</dc:title>
</cp:coreProperties>
</file>