
<file path=[Content_Types].xml><?xml version="1.0" encoding="utf-8"?>
<Types xmlns="http://schemas.openxmlformats.org/package/2006/content-types">
  <Default ContentType="application/x-fontdata" Extension="fntdata"/>
  <Default ContentType="image/jpeg" Extension="jpeg"/>
  <Default ContentType="image/png" Extension="png"/>
  <Default ContentType="application/vnd.openxmlformats-package.relationships+xml" Extension="rels"/>
  <Default ContentType="image/svg+xml" Extension="svg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embedTrueTypeFonts="true">
  <p:sldMasterIdLst>
    <p:sldMasterId id="2147483648" r:id="rId1"/>
  </p:sldMasterIdLst>
  <p:sldIdLst>
    <p:sldId id="256" r:id="rId6"/>
  </p:sldIdLst>
  <p:sldSz cx="7556500" cy="10693400"/>
  <p:notesSz cx="6858000" cy="9144000"/>
  <p:embeddedFontLst>
    <p:embeddedFont>
      <p:font typeface="Montserrat" charset="1" panose="00000500000000000000"/>
      <p:regular r:id="rId7"/>
    </p:embeddedFont>
    <p:embeddedFont>
      <p:font typeface="Montserrat Bold" charset="1" panose="00000800000000000000"/>
      <p:regular r:id="rId8"/>
    </p:embeddedFont>
    <p:embeddedFont>
      <p:font typeface="Montserrat Light" charset="1" panose="00000400000000000000"/>
      <p:regular r:id="rId9"/>
    </p:embeddedFont>
    <p:embeddedFont>
      <p:font typeface="Montserrat Italics" charset="1" panose="00000500000000000000"/>
      <p:regular r:id="rId10"/>
    </p:embeddedFont>
    <p:embeddedFont>
      <p:font typeface="Montserrat Bold Italics" charset="1" panose="00000800000000000000"/>
      <p:regular r:id="rId11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10" Target="fonts/font10.fntdata" Type="http://schemas.openxmlformats.org/officeDocument/2006/relationships/font"/><Relationship Id="rId11" Target="fonts/font11.fntdata" Type="http://schemas.openxmlformats.org/officeDocument/2006/relationships/font"/><Relationship Id="rId2" Target="presProps.xml" Type="http://schemas.openxmlformats.org/officeDocument/2006/relationships/presProps"/><Relationship Id="rId3" Target="viewProps.xml" Type="http://schemas.openxmlformats.org/officeDocument/2006/relationships/viewProps"/><Relationship Id="rId4" Target="theme/theme1.xml" Type="http://schemas.openxmlformats.org/officeDocument/2006/relationships/theme"/><Relationship Id="rId5" Target="tableStyles.xml" Type="http://schemas.openxmlformats.org/officeDocument/2006/relationships/tableStyles"/><Relationship Id="rId6" Target="slides/slide1.xml" Type="http://schemas.openxmlformats.org/officeDocument/2006/relationships/slide"/><Relationship Id="rId7" Target="fonts/font7.fntdata" Type="http://schemas.openxmlformats.org/officeDocument/2006/relationships/font"/><Relationship Id="rId8" Target="fonts/font8.fntdata" Type="http://schemas.openxmlformats.org/officeDocument/2006/relationships/font"/><Relationship Id="rId9" Target="fonts/font9.fntdata" Type="http://schemas.openxmlformats.org/officeDocument/2006/relationships/font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10" Target="../media/image9.png" Type="http://schemas.openxmlformats.org/officeDocument/2006/relationships/image"/><Relationship Id="rId11" Target="../media/image10.png" Type="http://schemas.openxmlformats.org/officeDocument/2006/relationships/image"/><Relationship Id="rId12" Target="../media/image11.png" Type="http://schemas.openxmlformats.org/officeDocument/2006/relationships/image"/><Relationship Id="rId13" Target="../media/image12.png" Type="http://schemas.openxmlformats.org/officeDocument/2006/relationships/image"/><Relationship Id="rId14" Target="../media/image13.png" Type="http://schemas.openxmlformats.org/officeDocument/2006/relationships/image"/><Relationship Id="rId15" Target="../media/image14.svg" Type="http://schemas.openxmlformats.org/officeDocument/2006/relationships/image"/><Relationship Id="rId16" Target="../media/image15.png" Type="http://schemas.openxmlformats.org/officeDocument/2006/relationships/image"/><Relationship Id="rId17" Target="../media/image16.png" Type="http://schemas.openxmlformats.org/officeDocument/2006/relationships/image"/><Relationship Id="rId18" Target="../media/image17.svg" Type="http://schemas.openxmlformats.org/officeDocument/2006/relationships/image"/><Relationship Id="rId19" Target="../media/image18.png" Type="http://schemas.openxmlformats.org/officeDocument/2006/relationships/image"/><Relationship Id="rId2" Target="../media/image1.png" Type="http://schemas.openxmlformats.org/officeDocument/2006/relationships/image"/><Relationship Id="rId3" Target="../media/image2.svg" Type="http://schemas.openxmlformats.org/officeDocument/2006/relationships/image"/><Relationship Id="rId4" Target="../media/image3.png" Type="http://schemas.openxmlformats.org/officeDocument/2006/relationships/image"/><Relationship Id="rId5" Target="../media/image4.svg" Type="http://schemas.openxmlformats.org/officeDocument/2006/relationships/image"/><Relationship Id="rId6" Target="../media/image5.png" Type="http://schemas.openxmlformats.org/officeDocument/2006/relationships/image"/><Relationship Id="rId7" Target="../media/image6.svg" Type="http://schemas.openxmlformats.org/officeDocument/2006/relationships/image"/><Relationship Id="rId8" Target="../media/image7.png" Type="http://schemas.openxmlformats.org/officeDocument/2006/relationships/image"/><Relationship Id="rId9" Target="../media/image8.png" Type="http://schemas.openxmlformats.org/officeDocument/2006/relationships/image"/></Relationships>
</file>

<file path=ppt/slides/slide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2D61A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379301">
            <a:off x="18579" y="-3373038"/>
            <a:ext cx="8133312" cy="6254045"/>
            <a:chOff x="0" y="0"/>
            <a:chExt cx="10844416" cy="8338726"/>
          </a:xfrm>
        </p:grpSpPr>
        <p:sp>
          <p:nvSpPr>
            <p:cNvPr name="Freeform 3" id="3"/>
            <p:cNvSpPr/>
            <p:nvPr/>
          </p:nvSpPr>
          <p:spPr>
            <a:xfrm flipH="true" flipV="true" rot="674">
              <a:off x="121260" y="227671"/>
              <a:ext cx="10722361" cy="8110004"/>
            </a:xfrm>
            <a:custGeom>
              <a:avLst/>
              <a:gdLst/>
              <a:ahLst/>
              <a:cxnLst/>
              <a:rect r="r" b="b" t="t" l="l"/>
              <a:pathLst>
                <a:path h="8110004" w="10722361">
                  <a:moveTo>
                    <a:pt x="10722361" y="8110003"/>
                  </a:moveTo>
                  <a:lnTo>
                    <a:pt x="0" y="8110003"/>
                  </a:lnTo>
                  <a:lnTo>
                    <a:pt x="0" y="0"/>
                  </a:lnTo>
                  <a:lnTo>
                    <a:pt x="10722361" y="0"/>
                  </a:lnTo>
                  <a:lnTo>
                    <a:pt x="10722361" y="8110003"/>
                  </a:lnTo>
                  <a:close/>
                </a:path>
              </a:pathLst>
            </a:custGeom>
            <a:blipFill>
              <a:blip r:embed="rId2"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4" id="4"/>
            <p:cNvSpPr/>
            <p:nvPr/>
          </p:nvSpPr>
          <p:spPr>
            <a:xfrm flipH="true" flipV="true" rot="674">
              <a:off x="796" y="1052"/>
              <a:ext cx="10722361" cy="8110004"/>
            </a:xfrm>
            <a:custGeom>
              <a:avLst/>
              <a:gdLst/>
              <a:ahLst/>
              <a:cxnLst/>
              <a:rect r="r" b="b" t="t" l="l"/>
              <a:pathLst>
                <a:path h="8110004" w="10722361">
                  <a:moveTo>
                    <a:pt x="10722361" y="8110004"/>
                  </a:moveTo>
                  <a:lnTo>
                    <a:pt x="0" y="8110004"/>
                  </a:lnTo>
                  <a:lnTo>
                    <a:pt x="0" y="0"/>
                  </a:lnTo>
                  <a:lnTo>
                    <a:pt x="10722361" y="0"/>
                  </a:lnTo>
                  <a:lnTo>
                    <a:pt x="10722361" y="8110004"/>
                  </a:lnTo>
                  <a:close/>
                </a:path>
              </a:pathLst>
            </a:custGeom>
            <a:blipFill>
              <a:blip r:embed="rId4"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 l="0" t="0" r="0" b="0"/>
              </a:stretch>
            </a:blipFill>
          </p:spPr>
        </p:sp>
      </p:grpSp>
      <p:sp>
        <p:nvSpPr>
          <p:cNvPr name="Freeform 5" id="5"/>
          <p:cNvSpPr/>
          <p:nvPr/>
        </p:nvSpPr>
        <p:spPr>
          <a:xfrm flipH="false" flipV="false" rot="0">
            <a:off x="4766893" y="7395512"/>
            <a:ext cx="7152105" cy="2305839"/>
          </a:xfrm>
          <a:custGeom>
            <a:avLst/>
            <a:gdLst/>
            <a:ahLst/>
            <a:cxnLst/>
            <a:rect r="r" b="b" t="t" l="l"/>
            <a:pathLst>
              <a:path h="2305839" w="7152105">
                <a:moveTo>
                  <a:pt x="0" y="0"/>
                </a:moveTo>
                <a:lnTo>
                  <a:pt x="7152105" y="0"/>
                </a:lnTo>
                <a:lnTo>
                  <a:pt x="7152105" y="2305839"/>
                </a:lnTo>
                <a:lnTo>
                  <a:pt x="0" y="2305839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</p:spPr>
      </p:sp>
      <p:grpSp>
        <p:nvGrpSpPr>
          <p:cNvPr name="Group 6" id="6"/>
          <p:cNvGrpSpPr/>
          <p:nvPr/>
        </p:nvGrpSpPr>
        <p:grpSpPr>
          <a:xfrm rot="0">
            <a:off x="254710" y="2993988"/>
            <a:ext cx="7050580" cy="2268000"/>
            <a:chOff x="0" y="0"/>
            <a:chExt cx="9400774" cy="3024000"/>
          </a:xfrm>
        </p:grpSpPr>
        <p:grpSp>
          <p:nvGrpSpPr>
            <p:cNvPr name="Group 7" id="7"/>
            <p:cNvGrpSpPr/>
            <p:nvPr/>
          </p:nvGrpSpPr>
          <p:grpSpPr>
            <a:xfrm rot="0">
              <a:off x="3855663" y="0"/>
              <a:ext cx="1710853" cy="3024000"/>
              <a:chOff x="0" y="0"/>
              <a:chExt cx="812800" cy="1436656"/>
            </a:xfrm>
          </p:grpSpPr>
          <p:sp>
            <p:nvSpPr>
              <p:cNvPr name="Freeform 8" id="8"/>
              <p:cNvSpPr/>
              <p:nvPr/>
            </p:nvSpPr>
            <p:spPr>
              <a:xfrm flipH="false" flipV="false" rot="0">
                <a:off x="0" y="0"/>
                <a:ext cx="812800" cy="1436656"/>
              </a:xfrm>
              <a:custGeom>
                <a:avLst/>
                <a:gdLst/>
                <a:ahLst/>
                <a:cxnLst/>
                <a:rect r="r" b="b" t="t" l="l"/>
                <a:pathLst>
                  <a:path h="1436656" w="812800">
                    <a:moveTo>
                      <a:pt x="93274" y="0"/>
                    </a:moveTo>
                    <a:lnTo>
                      <a:pt x="719526" y="0"/>
                    </a:lnTo>
                    <a:cubicBezTo>
                      <a:pt x="771040" y="0"/>
                      <a:pt x="812800" y="41760"/>
                      <a:pt x="812800" y="93274"/>
                    </a:cubicBezTo>
                    <a:lnTo>
                      <a:pt x="812800" y="1343382"/>
                    </a:lnTo>
                    <a:cubicBezTo>
                      <a:pt x="812800" y="1368120"/>
                      <a:pt x="802973" y="1391844"/>
                      <a:pt x="785481" y="1409336"/>
                    </a:cubicBezTo>
                    <a:cubicBezTo>
                      <a:pt x="767989" y="1426829"/>
                      <a:pt x="744264" y="1436656"/>
                      <a:pt x="719526" y="1436656"/>
                    </a:cubicBezTo>
                    <a:lnTo>
                      <a:pt x="93274" y="1436656"/>
                    </a:lnTo>
                    <a:cubicBezTo>
                      <a:pt x="41760" y="1436656"/>
                      <a:pt x="0" y="1394896"/>
                      <a:pt x="0" y="1343382"/>
                    </a:cubicBezTo>
                    <a:lnTo>
                      <a:pt x="0" y="93274"/>
                    </a:lnTo>
                    <a:cubicBezTo>
                      <a:pt x="0" y="41760"/>
                      <a:pt x="41760" y="0"/>
                      <a:pt x="93274" y="0"/>
                    </a:cubicBezTo>
                    <a:close/>
                  </a:path>
                </a:pathLst>
              </a:custGeom>
              <a:solidFill>
                <a:srgbClr val="FFFFFF"/>
              </a:solidFill>
            </p:spPr>
          </p:sp>
          <p:sp>
            <p:nvSpPr>
              <p:cNvPr name="TextBox 9" id="9"/>
              <p:cNvSpPr txBox="true"/>
              <p:nvPr/>
            </p:nvSpPr>
            <p:spPr>
              <a:xfrm>
                <a:off x="0" y="-19050"/>
                <a:ext cx="812800" cy="1455706"/>
              </a:xfrm>
              <a:prstGeom prst="rect">
                <a:avLst/>
              </a:prstGeom>
            </p:spPr>
            <p:txBody>
              <a:bodyPr anchor="ctr" rtlCol="false" tIns="65070" lIns="65070" bIns="65070" rIns="65070"/>
              <a:lstStyle/>
              <a:p>
                <a:pPr algn="ctr">
                  <a:lnSpc>
                    <a:spcPts val="1259"/>
                  </a:lnSpc>
                </a:pPr>
              </a:p>
            </p:txBody>
          </p:sp>
        </p:grpSp>
        <p:sp>
          <p:nvSpPr>
            <p:cNvPr name="Freeform 10" id="10"/>
            <p:cNvSpPr/>
            <p:nvPr/>
          </p:nvSpPr>
          <p:spPr>
            <a:xfrm flipH="false" flipV="false" rot="0">
              <a:off x="4131379" y="507148"/>
              <a:ext cx="1159422" cy="1159422"/>
            </a:xfrm>
            <a:custGeom>
              <a:avLst/>
              <a:gdLst/>
              <a:ahLst/>
              <a:cxnLst/>
              <a:rect r="r" b="b" t="t" l="l"/>
              <a:pathLst>
                <a:path h="1159422" w="1159422">
                  <a:moveTo>
                    <a:pt x="0" y="0"/>
                  </a:moveTo>
                  <a:lnTo>
                    <a:pt x="1159421" y="0"/>
                  </a:lnTo>
                  <a:lnTo>
                    <a:pt x="1159421" y="1159422"/>
                  </a:lnTo>
                  <a:lnTo>
                    <a:pt x="0" y="115942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8"/>
              <a:stretch>
                <a:fillRect l="0" t="0" r="0" b="0"/>
              </a:stretch>
            </a:blipFill>
          </p:spPr>
        </p:sp>
        <p:sp>
          <p:nvSpPr>
            <p:cNvPr name="TextBox 11" id="11"/>
            <p:cNvSpPr txBox="true"/>
            <p:nvPr/>
          </p:nvSpPr>
          <p:spPr>
            <a:xfrm rot="0">
              <a:off x="3927134" y="1819609"/>
              <a:ext cx="1567911" cy="816610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1679"/>
                </a:lnSpc>
                <a:spcBef>
                  <a:spcPct val="0"/>
                </a:spcBef>
              </a:pPr>
              <a:r>
                <a:rPr lang="en-US" sz="1200">
                  <a:solidFill>
                    <a:srgbClr val="2D61A4"/>
                  </a:solidFill>
                  <a:latin typeface="Montserrat"/>
                  <a:ea typeface="Montserrat"/>
                  <a:cs typeface="Montserrat"/>
                  <a:sym typeface="Montserrat"/>
                </a:rPr>
                <a:t>Mental health at the crossroads</a:t>
              </a:r>
            </a:p>
          </p:txBody>
        </p:sp>
        <p:sp>
          <p:nvSpPr>
            <p:cNvPr name="TextBox 12" id="12"/>
            <p:cNvSpPr txBox="true"/>
            <p:nvPr/>
          </p:nvSpPr>
          <p:spPr>
            <a:xfrm rot="0">
              <a:off x="3927134" y="172940"/>
              <a:ext cx="1567911" cy="257810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1679"/>
                </a:lnSpc>
                <a:spcBef>
                  <a:spcPct val="0"/>
                </a:spcBef>
              </a:pPr>
              <a:r>
                <a:rPr lang="en-US" b="true" sz="1200">
                  <a:solidFill>
                    <a:srgbClr val="2D61A4"/>
                  </a:solidFill>
                  <a:latin typeface="Montserrat Bold"/>
                  <a:ea typeface="Montserrat Bold"/>
                  <a:cs typeface="Montserrat Bold"/>
                  <a:sym typeface="Montserrat Bold"/>
                </a:rPr>
                <a:t>Wed 6 May</a:t>
              </a:r>
            </a:p>
          </p:txBody>
        </p:sp>
        <p:grpSp>
          <p:nvGrpSpPr>
            <p:cNvPr name="Group 13" id="13"/>
            <p:cNvGrpSpPr/>
            <p:nvPr/>
          </p:nvGrpSpPr>
          <p:grpSpPr>
            <a:xfrm rot="0">
              <a:off x="0" y="0"/>
              <a:ext cx="1710853" cy="3024000"/>
              <a:chOff x="0" y="0"/>
              <a:chExt cx="812800" cy="1436656"/>
            </a:xfrm>
          </p:grpSpPr>
          <p:sp>
            <p:nvSpPr>
              <p:cNvPr name="Freeform 14" id="14"/>
              <p:cNvSpPr/>
              <p:nvPr/>
            </p:nvSpPr>
            <p:spPr>
              <a:xfrm flipH="false" flipV="false" rot="0">
                <a:off x="0" y="0"/>
                <a:ext cx="812800" cy="1436656"/>
              </a:xfrm>
              <a:custGeom>
                <a:avLst/>
                <a:gdLst/>
                <a:ahLst/>
                <a:cxnLst/>
                <a:rect r="r" b="b" t="t" l="l"/>
                <a:pathLst>
                  <a:path h="1436656" w="812800">
                    <a:moveTo>
                      <a:pt x="93274" y="0"/>
                    </a:moveTo>
                    <a:lnTo>
                      <a:pt x="719526" y="0"/>
                    </a:lnTo>
                    <a:cubicBezTo>
                      <a:pt x="771040" y="0"/>
                      <a:pt x="812800" y="41760"/>
                      <a:pt x="812800" y="93274"/>
                    </a:cubicBezTo>
                    <a:lnTo>
                      <a:pt x="812800" y="1343382"/>
                    </a:lnTo>
                    <a:cubicBezTo>
                      <a:pt x="812800" y="1368120"/>
                      <a:pt x="802973" y="1391844"/>
                      <a:pt x="785481" y="1409336"/>
                    </a:cubicBezTo>
                    <a:cubicBezTo>
                      <a:pt x="767989" y="1426829"/>
                      <a:pt x="744264" y="1436656"/>
                      <a:pt x="719526" y="1436656"/>
                    </a:cubicBezTo>
                    <a:lnTo>
                      <a:pt x="93274" y="1436656"/>
                    </a:lnTo>
                    <a:cubicBezTo>
                      <a:pt x="41760" y="1436656"/>
                      <a:pt x="0" y="1394896"/>
                      <a:pt x="0" y="1343382"/>
                    </a:cubicBezTo>
                    <a:lnTo>
                      <a:pt x="0" y="93274"/>
                    </a:lnTo>
                    <a:cubicBezTo>
                      <a:pt x="0" y="41760"/>
                      <a:pt x="41760" y="0"/>
                      <a:pt x="93274" y="0"/>
                    </a:cubicBezTo>
                    <a:close/>
                  </a:path>
                </a:pathLst>
              </a:custGeom>
              <a:solidFill>
                <a:srgbClr val="FFFFFF"/>
              </a:solidFill>
            </p:spPr>
          </p:sp>
          <p:sp>
            <p:nvSpPr>
              <p:cNvPr name="TextBox 15" id="15"/>
              <p:cNvSpPr txBox="true"/>
              <p:nvPr/>
            </p:nvSpPr>
            <p:spPr>
              <a:xfrm>
                <a:off x="0" y="-19050"/>
                <a:ext cx="812800" cy="1455706"/>
              </a:xfrm>
              <a:prstGeom prst="rect">
                <a:avLst/>
              </a:prstGeom>
            </p:spPr>
            <p:txBody>
              <a:bodyPr anchor="ctr" rtlCol="false" tIns="65070" lIns="65070" bIns="65070" rIns="65070"/>
              <a:lstStyle/>
              <a:p>
                <a:pPr algn="ctr">
                  <a:lnSpc>
                    <a:spcPts val="979"/>
                  </a:lnSpc>
                </a:pPr>
              </a:p>
            </p:txBody>
          </p:sp>
        </p:grpSp>
        <p:sp>
          <p:nvSpPr>
            <p:cNvPr name="Freeform 16" id="16"/>
            <p:cNvSpPr/>
            <p:nvPr/>
          </p:nvSpPr>
          <p:spPr>
            <a:xfrm flipH="false" flipV="false" rot="0">
              <a:off x="275716" y="507148"/>
              <a:ext cx="1159422" cy="1159422"/>
            </a:xfrm>
            <a:custGeom>
              <a:avLst/>
              <a:gdLst/>
              <a:ahLst/>
              <a:cxnLst/>
              <a:rect r="r" b="b" t="t" l="l"/>
              <a:pathLst>
                <a:path h="1159422" w="1159422">
                  <a:moveTo>
                    <a:pt x="0" y="0"/>
                  </a:moveTo>
                  <a:lnTo>
                    <a:pt x="1159422" y="0"/>
                  </a:lnTo>
                  <a:lnTo>
                    <a:pt x="1159422" y="1159422"/>
                  </a:lnTo>
                  <a:lnTo>
                    <a:pt x="0" y="115942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9"/>
              <a:stretch>
                <a:fillRect l="-5919" t="-5799" r="-5764" b="-5883"/>
              </a:stretch>
            </a:blipFill>
          </p:spPr>
        </p:sp>
        <p:sp>
          <p:nvSpPr>
            <p:cNvPr name="TextBox 17" id="17"/>
            <p:cNvSpPr txBox="true"/>
            <p:nvPr/>
          </p:nvSpPr>
          <p:spPr>
            <a:xfrm rot="0">
              <a:off x="48170" y="1819609"/>
              <a:ext cx="1614512" cy="816610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1680"/>
                </a:lnSpc>
                <a:spcBef>
                  <a:spcPct val="0"/>
                </a:spcBef>
              </a:pPr>
              <a:r>
                <a:rPr lang="en-US" sz="1200">
                  <a:solidFill>
                    <a:srgbClr val="2D61A4"/>
                  </a:solidFill>
                  <a:latin typeface="Montserrat"/>
                  <a:ea typeface="Montserrat"/>
                  <a:cs typeface="Montserrat"/>
                  <a:sym typeface="Montserrat"/>
                </a:rPr>
                <a:t>Aligning all policies with public health</a:t>
              </a:r>
            </a:p>
          </p:txBody>
        </p:sp>
        <p:sp>
          <p:nvSpPr>
            <p:cNvPr name="TextBox 18" id="18"/>
            <p:cNvSpPr txBox="true"/>
            <p:nvPr/>
          </p:nvSpPr>
          <p:spPr>
            <a:xfrm rot="0">
              <a:off x="71471" y="172940"/>
              <a:ext cx="1567911" cy="257810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1679"/>
                </a:lnSpc>
                <a:spcBef>
                  <a:spcPct val="0"/>
                </a:spcBef>
              </a:pPr>
              <a:r>
                <a:rPr lang="en-US" b="true" sz="1200">
                  <a:solidFill>
                    <a:srgbClr val="2D61A4"/>
                  </a:solidFill>
                  <a:latin typeface="Montserrat Bold"/>
                  <a:ea typeface="Montserrat Bold"/>
                  <a:cs typeface="Montserrat Bold"/>
                  <a:sym typeface="Montserrat Bold"/>
                </a:rPr>
                <a:t>Mon 4 May</a:t>
              </a:r>
            </a:p>
          </p:txBody>
        </p:sp>
        <p:grpSp>
          <p:nvGrpSpPr>
            <p:cNvPr name="Group 19" id="19"/>
            <p:cNvGrpSpPr/>
            <p:nvPr/>
          </p:nvGrpSpPr>
          <p:grpSpPr>
            <a:xfrm rot="0">
              <a:off x="5772792" y="0"/>
              <a:ext cx="1710853" cy="3024000"/>
              <a:chOff x="0" y="0"/>
              <a:chExt cx="812800" cy="1436656"/>
            </a:xfrm>
          </p:grpSpPr>
          <p:sp>
            <p:nvSpPr>
              <p:cNvPr name="Freeform 20" id="20"/>
              <p:cNvSpPr/>
              <p:nvPr/>
            </p:nvSpPr>
            <p:spPr>
              <a:xfrm flipH="false" flipV="false" rot="0">
                <a:off x="0" y="0"/>
                <a:ext cx="812800" cy="1436656"/>
              </a:xfrm>
              <a:custGeom>
                <a:avLst/>
                <a:gdLst/>
                <a:ahLst/>
                <a:cxnLst/>
                <a:rect r="r" b="b" t="t" l="l"/>
                <a:pathLst>
                  <a:path h="1436656" w="812800">
                    <a:moveTo>
                      <a:pt x="93274" y="0"/>
                    </a:moveTo>
                    <a:lnTo>
                      <a:pt x="719526" y="0"/>
                    </a:lnTo>
                    <a:cubicBezTo>
                      <a:pt x="771040" y="0"/>
                      <a:pt x="812800" y="41760"/>
                      <a:pt x="812800" y="93274"/>
                    </a:cubicBezTo>
                    <a:lnTo>
                      <a:pt x="812800" y="1343382"/>
                    </a:lnTo>
                    <a:cubicBezTo>
                      <a:pt x="812800" y="1368120"/>
                      <a:pt x="802973" y="1391844"/>
                      <a:pt x="785481" y="1409336"/>
                    </a:cubicBezTo>
                    <a:cubicBezTo>
                      <a:pt x="767989" y="1426829"/>
                      <a:pt x="744264" y="1436656"/>
                      <a:pt x="719526" y="1436656"/>
                    </a:cubicBezTo>
                    <a:lnTo>
                      <a:pt x="93274" y="1436656"/>
                    </a:lnTo>
                    <a:cubicBezTo>
                      <a:pt x="41760" y="1436656"/>
                      <a:pt x="0" y="1394896"/>
                      <a:pt x="0" y="1343382"/>
                    </a:cubicBezTo>
                    <a:lnTo>
                      <a:pt x="0" y="93274"/>
                    </a:lnTo>
                    <a:cubicBezTo>
                      <a:pt x="0" y="41760"/>
                      <a:pt x="41760" y="0"/>
                      <a:pt x="93274" y="0"/>
                    </a:cubicBezTo>
                    <a:close/>
                  </a:path>
                </a:pathLst>
              </a:custGeom>
              <a:solidFill>
                <a:srgbClr val="FFFFFF"/>
              </a:solidFill>
            </p:spPr>
          </p:sp>
          <p:sp>
            <p:nvSpPr>
              <p:cNvPr name="TextBox 21" id="21"/>
              <p:cNvSpPr txBox="true"/>
              <p:nvPr/>
            </p:nvSpPr>
            <p:spPr>
              <a:xfrm>
                <a:off x="0" y="-19050"/>
                <a:ext cx="812800" cy="1455706"/>
              </a:xfrm>
              <a:prstGeom prst="rect">
                <a:avLst/>
              </a:prstGeom>
            </p:spPr>
            <p:txBody>
              <a:bodyPr anchor="ctr" rtlCol="false" tIns="65070" lIns="65070" bIns="65070" rIns="65070"/>
              <a:lstStyle/>
              <a:p>
                <a:pPr algn="ctr">
                  <a:lnSpc>
                    <a:spcPts val="979"/>
                  </a:lnSpc>
                </a:pPr>
              </a:p>
            </p:txBody>
          </p:sp>
        </p:grpSp>
        <p:sp>
          <p:nvSpPr>
            <p:cNvPr name="Freeform 22" id="22"/>
            <p:cNvSpPr/>
            <p:nvPr/>
          </p:nvSpPr>
          <p:spPr>
            <a:xfrm flipH="false" flipV="false" rot="0">
              <a:off x="6049671" y="507148"/>
              <a:ext cx="1157094" cy="1159422"/>
            </a:xfrm>
            <a:custGeom>
              <a:avLst/>
              <a:gdLst/>
              <a:ahLst/>
              <a:cxnLst/>
              <a:rect r="r" b="b" t="t" l="l"/>
              <a:pathLst>
                <a:path h="1159422" w="1157094">
                  <a:moveTo>
                    <a:pt x="0" y="0"/>
                  </a:moveTo>
                  <a:lnTo>
                    <a:pt x="1157094" y="0"/>
                  </a:lnTo>
                  <a:lnTo>
                    <a:pt x="1157094" y="1159422"/>
                  </a:lnTo>
                  <a:lnTo>
                    <a:pt x="0" y="115942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10"/>
              <a:stretch>
                <a:fillRect l="-5834" t="-5775" r="-5727" b="-5562"/>
              </a:stretch>
            </a:blipFill>
          </p:spPr>
        </p:sp>
        <p:sp>
          <p:nvSpPr>
            <p:cNvPr name="TextBox 23" id="23"/>
            <p:cNvSpPr txBox="true"/>
            <p:nvPr/>
          </p:nvSpPr>
          <p:spPr>
            <a:xfrm rot="0">
              <a:off x="5844263" y="1819609"/>
              <a:ext cx="1567911" cy="816610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1679"/>
                </a:lnSpc>
                <a:spcBef>
                  <a:spcPct val="0"/>
                </a:spcBef>
              </a:pPr>
              <a:r>
                <a:rPr lang="en-US" sz="1199">
                  <a:solidFill>
                    <a:srgbClr val="2D61A4"/>
                  </a:solidFill>
                  <a:latin typeface="Montserrat"/>
                  <a:ea typeface="Montserrat"/>
                  <a:cs typeface="Montserrat"/>
                  <a:sym typeface="Montserrat"/>
                </a:rPr>
                <a:t>Protecting public health &amp; democracy</a:t>
              </a:r>
            </a:p>
          </p:txBody>
        </p:sp>
        <p:sp>
          <p:nvSpPr>
            <p:cNvPr name="TextBox 24" id="24"/>
            <p:cNvSpPr txBox="true"/>
            <p:nvPr/>
          </p:nvSpPr>
          <p:spPr>
            <a:xfrm rot="0">
              <a:off x="5844263" y="172940"/>
              <a:ext cx="1567911" cy="257810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1679"/>
                </a:lnSpc>
                <a:spcBef>
                  <a:spcPct val="0"/>
                </a:spcBef>
              </a:pPr>
              <a:r>
                <a:rPr lang="en-US" b="true" sz="1199">
                  <a:solidFill>
                    <a:srgbClr val="2D61A4"/>
                  </a:solidFill>
                  <a:latin typeface="Montserrat Bold"/>
                  <a:ea typeface="Montserrat Bold"/>
                  <a:cs typeface="Montserrat Bold"/>
                  <a:sym typeface="Montserrat Bold"/>
                </a:rPr>
                <a:t>Thu 7 May</a:t>
              </a:r>
            </a:p>
          </p:txBody>
        </p:sp>
        <p:grpSp>
          <p:nvGrpSpPr>
            <p:cNvPr name="Group 25" id="25"/>
            <p:cNvGrpSpPr/>
            <p:nvPr/>
          </p:nvGrpSpPr>
          <p:grpSpPr>
            <a:xfrm rot="0">
              <a:off x="1927831" y="0"/>
              <a:ext cx="1710853" cy="3024000"/>
              <a:chOff x="0" y="0"/>
              <a:chExt cx="812800" cy="1436656"/>
            </a:xfrm>
          </p:grpSpPr>
          <p:sp>
            <p:nvSpPr>
              <p:cNvPr name="Freeform 26" id="26"/>
              <p:cNvSpPr/>
              <p:nvPr/>
            </p:nvSpPr>
            <p:spPr>
              <a:xfrm flipH="false" flipV="false" rot="0">
                <a:off x="0" y="0"/>
                <a:ext cx="812800" cy="1436656"/>
              </a:xfrm>
              <a:custGeom>
                <a:avLst/>
                <a:gdLst/>
                <a:ahLst/>
                <a:cxnLst/>
                <a:rect r="r" b="b" t="t" l="l"/>
                <a:pathLst>
                  <a:path h="1436656" w="812800">
                    <a:moveTo>
                      <a:pt x="93274" y="0"/>
                    </a:moveTo>
                    <a:lnTo>
                      <a:pt x="719526" y="0"/>
                    </a:lnTo>
                    <a:cubicBezTo>
                      <a:pt x="771040" y="0"/>
                      <a:pt x="812800" y="41760"/>
                      <a:pt x="812800" y="93274"/>
                    </a:cubicBezTo>
                    <a:lnTo>
                      <a:pt x="812800" y="1343382"/>
                    </a:lnTo>
                    <a:cubicBezTo>
                      <a:pt x="812800" y="1368120"/>
                      <a:pt x="802973" y="1391844"/>
                      <a:pt x="785481" y="1409336"/>
                    </a:cubicBezTo>
                    <a:cubicBezTo>
                      <a:pt x="767989" y="1426829"/>
                      <a:pt x="744264" y="1436656"/>
                      <a:pt x="719526" y="1436656"/>
                    </a:cubicBezTo>
                    <a:lnTo>
                      <a:pt x="93274" y="1436656"/>
                    </a:lnTo>
                    <a:cubicBezTo>
                      <a:pt x="41760" y="1436656"/>
                      <a:pt x="0" y="1394896"/>
                      <a:pt x="0" y="1343382"/>
                    </a:cubicBezTo>
                    <a:lnTo>
                      <a:pt x="0" y="93274"/>
                    </a:lnTo>
                    <a:cubicBezTo>
                      <a:pt x="0" y="41760"/>
                      <a:pt x="41760" y="0"/>
                      <a:pt x="93274" y="0"/>
                    </a:cubicBezTo>
                    <a:close/>
                  </a:path>
                </a:pathLst>
              </a:custGeom>
              <a:solidFill>
                <a:srgbClr val="FFFFFF"/>
              </a:solidFill>
            </p:spPr>
          </p:sp>
          <p:sp>
            <p:nvSpPr>
              <p:cNvPr name="TextBox 27" id="27"/>
              <p:cNvSpPr txBox="true"/>
              <p:nvPr/>
            </p:nvSpPr>
            <p:spPr>
              <a:xfrm>
                <a:off x="0" y="-19050"/>
                <a:ext cx="812800" cy="1455706"/>
              </a:xfrm>
              <a:prstGeom prst="rect">
                <a:avLst/>
              </a:prstGeom>
            </p:spPr>
            <p:txBody>
              <a:bodyPr anchor="ctr" rtlCol="false" tIns="65070" lIns="65070" bIns="65070" rIns="65070"/>
              <a:lstStyle/>
              <a:p>
                <a:pPr algn="ctr">
                  <a:lnSpc>
                    <a:spcPts val="979"/>
                  </a:lnSpc>
                </a:pPr>
              </a:p>
            </p:txBody>
          </p:sp>
        </p:grpSp>
        <p:sp>
          <p:nvSpPr>
            <p:cNvPr name="Freeform 28" id="28"/>
            <p:cNvSpPr/>
            <p:nvPr/>
          </p:nvSpPr>
          <p:spPr>
            <a:xfrm flipH="false" flipV="false" rot="0">
              <a:off x="2203547" y="481814"/>
              <a:ext cx="1159422" cy="1159422"/>
            </a:xfrm>
            <a:custGeom>
              <a:avLst/>
              <a:gdLst/>
              <a:ahLst/>
              <a:cxnLst/>
              <a:rect r="r" b="b" t="t" l="l"/>
              <a:pathLst>
                <a:path h="1159422" w="1159422">
                  <a:moveTo>
                    <a:pt x="0" y="0"/>
                  </a:moveTo>
                  <a:lnTo>
                    <a:pt x="1159422" y="0"/>
                  </a:lnTo>
                  <a:lnTo>
                    <a:pt x="1159422" y="1159422"/>
                  </a:lnTo>
                  <a:lnTo>
                    <a:pt x="0" y="115942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11"/>
              <a:stretch>
                <a:fillRect l="0" t="0" r="0" b="0"/>
              </a:stretch>
            </a:blipFill>
          </p:spPr>
        </p:sp>
        <p:sp>
          <p:nvSpPr>
            <p:cNvPr name="TextBox 29" id="29"/>
            <p:cNvSpPr txBox="true"/>
            <p:nvPr/>
          </p:nvSpPr>
          <p:spPr>
            <a:xfrm rot="0">
              <a:off x="1917129" y="1819609"/>
              <a:ext cx="1732259" cy="1096010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1679"/>
                </a:lnSpc>
                <a:spcBef>
                  <a:spcPct val="0"/>
                </a:spcBef>
              </a:pPr>
              <a:r>
                <a:rPr lang="en-US" sz="1199">
                  <a:solidFill>
                    <a:srgbClr val="2D61A4"/>
                  </a:solidFill>
                  <a:latin typeface="Montserrat"/>
                  <a:ea typeface="Montserrat"/>
                  <a:cs typeface="Montserrat"/>
                  <a:sym typeface="Montserrat"/>
                </a:rPr>
                <a:t>Prioritising equity through inclusive health investments</a:t>
              </a:r>
            </a:p>
          </p:txBody>
        </p:sp>
        <p:sp>
          <p:nvSpPr>
            <p:cNvPr name="TextBox 30" id="30"/>
            <p:cNvSpPr txBox="true"/>
            <p:nvPr/>
          </p:nvSpPr>
          <p:spPr>
            <a:xfrm rot="0">
              <a:off x="1999302" y="172940"/>
              <a:ext cx="1567911" cy="257810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1680"/>
                </a:lnSpc>
                <a:spcBef>
                  <a:spcPct val="0"/>
                </a:spcBef>
              </a:pPr>
              <a:r>
                <a:rPr lang="en-US" b="true" sz="1200">
                  <a:solidFill>
                    <a:srgbClr val="2D61A4"/>
                  </a:solidFill>
                  <a:latin typeface="Montserrat Bold"/>
                  <a:ea typeface="Montserrat Bold"/>
                  <a:cs typeface="Montserrat Bold"/>
                  <a:sym typeface="Montserrat Bold"/>
                </a:rPr>
                <a:t>Tue 5 May</a:t>
              </a:r>
            </a:p>
          </p:txBody>
        </p:sp>
        <p:grpSp>
          <p:nvGrpSpPr>
            <p:cNvPr name="Group 31" id="31"/>
            <p:cNvGrpSpPr/>
            <p:nvPr/>
          </p:nvGrpSpPr>
          <p:grpSpPr>
            <a:xfrm rot="0">
              <a:off x="7689920" y="0"/>
              <a:ext cx="1710853" cy="3024000"/>
              <a:chOff x="0" y="0"/>
              <a:chExt cx="812800" cy="1436656"/>
            </a:xfrm>
          </p:grpSpPr>
          <p:sp>
            <p:nvSpPr>
              <p:cNvPr name="Freeform 32" id="32"/>
              <p:cNvSpPr/>
              <p:nvPr/>
            </p:nvSpPr>
            <p:spPr>
              <a:xfrm flipH="false" flipV="false" rot="0">
                <a:off x="0" y="0"/>
                <a:ext cx="812800" cy="1436656"/>
              </a:xfrm>
              <a:custGeom>
                <a:avLst/>
                <a:gdLst/>
                <a:ahLst/>
                <a:cxnLst/>
                <a:rect r="r" b="b" t="t" l="l"/>
                <a:pathLst>
                  <a:path h="1436656" w="812800">
                    <a:moveTo>
                      <a:pt x="93274" y="0"/>
                    </a:moveTo>
                    <a:lnTo>
                      <a:pt x="719526" y="0"/>
                    </a:lnTo>
                    <a:cubicBezTo>
                      <a:pt x="771040" y="0"/>
                      <a:pt x="812800" y="41760"/>
                      <a:pt x="812800" y="93274"/>
                    </a:cubicBezTo>
                    <a:lnTo>
                      <a:pt x="812800" y="1343382"/>
                    </a:lnTo>
                    <a:cubicBezTo>
                      <a:pt x="812800" y="1368120"/>
                      <a:pt x="802973" y="1391844"/>
                      <a:pt x="785481" y="1409336"/>
                    </a:cubicBezTo>
                    <a:cubicBezTo>
                      <a:pt x="767989" y="1426829"/>
                      <a:pt x="744264" y="1436656"/>
                      <a:pt x="719526" y="1436656"/>
                    </a:cubicBezTo>
                    <a:lnTo>
                      <a:pt x="93274" y="1436656"/>
                    </a:lnTo>
                    <a:cubicBezTo>
                      <a:pt x="41760" y="1436656"/>
                      <a:pt x="0" y="1394896"/>
                      <a:pt x="0" y="1343382"/>
                    </a:cubicBezTo>
                    <a:lnTo>
                      <a:pt x="0" y="93274"/>
                    </a:lnTo>
                    <a:cubicBezTo>
                      <a:pt x="0" y="41760"/>
                      <a:pt x="41760" y="0"/>
                      <a:pt x="93274" y="0"/>
                    </a:cubicBezTo>
                    <a:close/>
                  </a:path>
                </a:pathLst>
              </a:custGeom>
              <a:solidFill>
                <a:srgbClr val="FFFFFF"/>
              </a:solidFill>
            </p:spPr>
          </p:sp>
          <p:sp>
            <p:nvSpPr>
              <p:cNvPr name="TextBox 33" id="33"/>
              <p:cNvSpPr txBox="true"/>
              <p:nvPr/>
            </p:nvSpPr>
            <p:spPr>
              <a:xfrm>
                <a:off x="0" y="-19050"/>
                <a:ext cx="812800" cy="1455706"/>
              </a:xfrm>
              <a:prstGeom prst="rect">
                <a:avLst/>
              </a:prstGeom>
            </p:spPr>
            <p:txBody>
              <a:bodyPr anchor="ctr" rtlCol="false" tIns="65070" lIns="65070" bIns="65070" rIns="65070"/>
              <a:lstStyle/>
              <a:p>
                <a:pPr algn="ctr">
                  <a:lnSpc>
                    <a:spcPts val="979"/>
                  </a:lnSpc>
                </a:pPr>
              </a:p>
            </p:txBody>
          </p:sp>
        </p:grpSp>
        <p:sp>
          <p:nvSpPr>
            <p:cNvPr name="TextBox 34" id="34"/>
            <p:cNvSpPr txBox="true"/>
            <p:nvPr/>
          </p:nvSpPr>
          <p:spPr>
            <a:xfrm rot="0">
              <a:off x="7761391" y="1819609"/>
              <a:ext cx="1567911" cy="1096010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1679"/>
                </a:lnSpc>
                <a:spcBef>
                  <a:spcPct val="0"/>
                </a:spcBef>
              </a:pPr>
              <a:r>
                <a:rPr lang="en-US" sz="1199">
                  <a:solidFill>
                    <a:srgbClr val="2D61A4"/>
                  </a:solidFill>
                  <a:latin typeface="Montserrat"/>
                  <a:ea typeface="Montserrat"/>
                  <a:cs typeface="Montserrat"/>
                  <a:sym typeface="Montserrat"/>
                </a:rPr>
                <a:t> Strengthening &amp; supporting the health workforce</a:t>
              </a:r>
            </a:p>
          </p:txBody>
        </p:sp>
        <p:sp>
          <p:nvSpPr>
            <p:cNvPr name="TextBox 35" id="35"/>
            <p:cNvSpPr txBox="true"/>
            <p:nvPr/>
          </p:nvSpPr>
          <p:spPr>
            <a:xfrm rot="0">
              <a:off x="7761391" y="172940"/>
              <a:ext cx="1567911" cy="257810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1679"/>
                </a:lnSpc>
                <a:spcBef>
                  <a:spcPct val="0"/>
                </a:spcBef>
              </a:pPr>
              <a:r>
                <a:rPr lang="en-US" b="true" sz="1199">
                  <a:solidFill>
                    <a:srgbClr val="2D61A4"/>
                  </a:solidFill>
                  <a:latin typeface="Montserrat Bold"/>
                  <a:ea typeface="Montserrat Bold"/>
                  <a:cs typeface="Montserrat Bold"/>
                  <a:sym typeface="Montserrat Bold"/>
                </a:rPr>
                <a:t>Fri 8 May</a:t>
              </a:r>
            </a:p>
          </p:txBody>
        </p:sp>
        <p:sp>
          <p:nvSpPr>
            <p:cNvPr name="Freeform 36" id="36"/>
            <p:cNvSpPr/>
            <p:nvPr/>
          </p:nvSpPr>
          <p:spPr>
            <a:xfrm flipH="false" flipV="false" rot="0">
              <a:off x="7965636" y="507148"/>
              <a:ext cx="1159422" cy="1159422"/>
            </a:xfrm>
            <a:custGeom>
              <a:avLst/>
              <a:gdLst/>
              <a:ahLst/>
              <a:cxnLst/>
              <a:rect r="r" b="b" t="t" l="l"/>
              <a:pathLst>
                <a:path h="1159422" w="1159422">
                  <a:moveTo>
                    <a:pt x="0" y="0"/>
                  </a:moveTo>
                  <a:lnTo>
                    <a:pt x="1159422" y="0"/>
                  </a:lnTo>
                  <a:lnTo>
                    <a:pt x="1159422" y="1159422"/>
                  </a:lnTo>
                  <a:lnTo>
                    <a:pt x="0" y="115942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12"/>
              <a:stretch>
                <a:fillRect l="0" t="0" r="0" b="0"/>
              </a:stretch>
            </a:blipFill>
          </p:spPr>
        </p:sp>
      </p:grpSp>
      <p:grpSp>
        <p:nvGrpSpPr>
          <p:cNvPr name="Group 37" id="37"/>
          <p:cNvGrpSpPr/>
          <p:nvPr/>
        </p:nvGrpSpPr>
        <p:grpSpPr>
          <a:xfrm rot="0">
            <a:off x="253007" y="1255567"/>
            <a:ext cx="419791" cy="400114"/>
            <a:chOff x="0" y="0"/>
            <a:chExt cx="812800" cy="774700"/>
          </a:xfrm>
        </p:grpSpPr>
        <p:sp>
          <p:nvSpPr>
            <p:cNvPr name="Freeform 38" id="38"/>
            <p:cNvSpPr/>
            <p:nvPr/>
          </p:nvSpPr>
          <p:spPr>
            <a:xfrm flipH="false" flipV="false" rot="0">
              <a:off x="0" y="0"/>
              <a:ext cx="812800" cy="774700"/>
            </a:xfrm>
            <a:custGeom>
              <a:avLst/>
              <a:gdLst/>
              <a:ahLst/>
              <a:cxnLst/>
              <a:rect r="r" b="b" t="t" l="l"/>
              <a:pathLst>
                <a:path h="774700" w="812800">
                  <a:moveTo>
                    <a:pt x="406400" y="0"/>
                  </a:moveTo>
                  <a:lnTo>
                    <a:pt x="502338" y="295909"/>
                  </a:lnTo>
                  <a:lnTo>
                    <a:pt x="812800" y="295909"/>
                  </a:lnTo>
                  <a:lnTo>
                    <a:pt x="561631" y="478791"/>
                  </a:lnTo>
                  <a:lnTo>
                    <a:pt x="657569" y="774700"/>
                  </a:lnTo>
                  <a:lnTo>
                    <a:pt x="406400" y="591819"/>
                  </a:lnTo>
                  <a:lnTo>
                    <a:pt x="155231" y="774700"/>
                  </a:lnTo>
                  <a:lnTo>
                    <a:pt x="251169" y="478791"/>
                  </a:lnTo>
                  <a:lnTo>
                    <a:pt x="0" y="295909"/>
                  </a:lnTo>
                  <a:lnTo>
                    <a:pt x="310462" y="295909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FFFFF"/>
            </a:solidFill>
          </p:spPr>
        </p:sp>
        <p:sp>
          <p:nvSpPr>
            <p:cNvPr name="TextBox 39" id="39"/>
            <p:cNvSpPr txBox="true"/>
            <p:nvPr/>
          </p:nvSpPr>
          <p:spPr>
            <a:xfrm>
              <a:off x="228600" y="247650"/>
              <a:ext cx="355600" cy="36195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1680"/>
                </a:lnSpc>
              </a:pPr>
            </a:p>
          </p:txBody>
        </p:sp>
      </p:grpSp>
      <p:grpSp>
        <p:nvGrpSpPr>
          <p:cNvPr name="Group 40" id="40"/>
          <p:cNvGrpSpPr/>
          <p:nvPr/>
        </p:nvGrpSpPr>
        <p:grpSpPr>
          <a:xfrm rot="0">
            <a:off x="0" y="8927351"/>
            <a:ext cx="7560000" cy="774000"/>
            <a:chOff x="0" y="0"/>
            <a:chExt cx="2709333" cy="277384"/>
          </a:xfrm>
        </p:grpSpPr>
        <p:sp>
          <p:nvSpPr>
            <p:cNvPr name="Freeform 41" id="41"/>
            <p:cNvSpPr/>
            <p:nvPr/>
          </p:nvSpPr>
          <p:spPr>
            <a:xfrm flipH="false" flipV="false" rot="0">
              <a:off x="0" y="0"/>
              <a:ext cx="2709333" cy="277384"/>
            </a:xfrm>
            <a:custGeom>
              <a:avLst/>
              <a:gdLst/>
              <a:ahLst/>
              <a:cxnLst/>
              <a:rect r="r" b="b" t="t" l="l"/>
              <a:pathLst>
                <a:path h="277384" w="2709333">
                  <a:moveTo>
                    <a:pt x="0" y="0"/>
                  </a:moveTo>
                  <a:lnTo>
                    <a:pt x="2709333" y="0"/>
                  </a:lnTo>
                  <a:lnTo>
                    <a:pt x="2709333" y="277384"/>
                  </a:lnTo>
                  <a:lnTo>
                    <a:pt x="0" y="277384"/>
                  </a:lnTo>
                  <a:close/>
                </a:path>
              </a:pathLst>
            </a:custGeom>
            <a:solidFill>
              <a:srgbClr val="FFFFFF"/>
            </a:solidFill>
          </p:spPr>
        </p:sp>
        <p:sp>
          <p:nvSpPr>
            <p:cNvPr name="TextBox 42" id="42"/>
            <p:cNvSpPr txBox="true"/>
            <p:nvPr/>
          </p:nvSpPr>
          <p:spPr>
            <a:xfrm>
              <a:off x="0" y="-19050"/>
              <a:ext cx="2709333" cy="296434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1680"/>
                </a:lnSpc>
              </a:pPr>
            </a:p>
          </p:txBody>
        </p:sp>
      </p:grpSp>
      <p:grpSp>
        <p:nvGrpSpPr>
          <p:cNvPr name="Group 43" id="43"/>
          <p:cNvGrpSpPr/>
          <p:nvPr/>
        </p:nvGrpSpPr>
        <p:grpSpPr>
          <a:xfrm rot="0">
            <a:off x="1360572" y="6660639"/>
            <a:ext cx="4838856" cy="1243929"/>
            <a:chOff x="0" y="0"/>
            <a:chExt cx="6451809" cy="1658572"/>
          </a:xfrm>
        </p:grpSpPr>
        <p:grpSp>
          <p:nvGrpSpPr>
            <p:cNvPr name="Group 44" id="44"/>
            <p:cNvGrpSpPr/>
            <p:nvPr/>
          </p:nvGrpSpPr>
          <p:grpSpPr>
            <a:xfrm rot="0">
              <a:off x="0" y="0"/>
              <a:ext cx="6451809" cy="1658572"/>
              <a:chOff x="0" y="0"/>
              <a:chExt cx="1649685" cy="424086"/>
            </a:xfrm>
          </p:grpSpPr>
          <p:sp>
            <p:nvSpPr>
              <p:cNvPr name="Freeform 45" id="45"/>
              <p:cNvSpPr/>
              <p:nvPr/>
            </p:nvSpPr>
            <p:spPr>
              <a:xfrm flipH="false" flipV="false" rot="0">
                <a:off x="0" y="0"/>
                <a:ext cx="1649685" cy="424086"/>
              </a:xfrm>
              <a:custGeom>
                <a:avLst/>
                <a:gdLst/>
                <a:ahLst/>
                <a:cxnLst/>
                <a:rect r="r" b="b" t="t" l="l"/>
                <a:pathLst>
                  <a:path h="424086" w="1649685">
                    <a:moveTo>
                      <a:pt x="43199" y="0"/>
                    </a:moveTo>
                    <a:lnTo>
                      <a:pt x="1606487" y="0"/>
                    </a:lnTo>
                    <a:cubicBezTo>
                      <a:pt x="1617943" y="0"/>
                      <a:pt x="1628931" y="4551"/>
                      <a:pt x="1637033" y="12653"/>
                    </a:cubicBezTo>
                    <a:cubicBezTo>
                      <a:pt x="1645134" y="20754"/>
                      <a:pt x="1649685" y="31742"/>
                      <a:pt x="1649685" y="43199"/>
                    </a:cubicBezTo>
                    <a:lnTo>
                      <a:pt x="1649685" y="380887"/>
                    </a:lnTo>
                    <a:cubicBezTo>
                      <a:pt x="1649685" y="404745"/>
                      <a:pt x="1630344" y="424086"/>
                      <a:pt x="1606487" y="424086"/>
                    </a:cubicBezTo>
                    <a:lnTo>
                      <a:pt x="43199" y="424086"/>
                    </a:lnTo>
                    <a:cubicBezTo>
                      <a:pt x="19341" y="424086"/>
                      <a:pt x="0" y="404745"/>
                      <a:pt x="0" y="380887"/>
                    </a:cubicBezTo>
                    <a:lnTo>
                      <a:pt x="0" y="43199"/>
                    </a:lnTo>
                    <a:cubicBezTo>
                      <a:pt x="0" y="31742"/>
                      <a:pt x="4551" y="20754"/>
                      <a:pt x="12653" y="12653"/>
                    </a:cubicBezTo>
                    <a:cubicBezTo>
                      <a:pt x="20754" y="4551"/>
                      <a:pt x="31742" y="0"/>
                      <a:pt x="43199" y="0"/>
                    </a:cubicBezTo>
                    <a:close/>
                  </a:path>
                </a:pathLst>
              </a:custGeom>
              <a:solidFill>
                <a:srgbClr val="FFFFFF">
                  <a:alpha val="19608"/>
                </a:srgbClr>
              </a:solidFill>
            </p:spPr>
          </p:sp>
          <p:sp>
            <p:nvSpPr>
              <p:cNvPr name="TextBox 46" id="46"/>
              <p:cNvSpPr txBox="true"/>
              <p:nvPr/>
            </p:nvSpPr>
            <p:spPr>
              <a:xfrm>
                <a:off x="0" y="-19050"/>
                <a:ext cx="1649685" cy="443136"/>
              </a:xfrm>
              <a:prstGeom prst="rect">
                <a:avLst/>
              </a:prstGeom>
            </p:spPr>
            <p:txBody>
              <a:bodyPr anchor="ctr" rtlCol="false" tIns="53401" lIns="53401" bIns="53401" rIns="53401"/>
              <a:lstStyle/>
              <a:p>
                <a:pPr algn="ctr">
                  <a:lnSpc>
                    <a:spcPts val="1679"/>
                  </a:lnSpc>
                </a:pPr>
              </a:p>
            </p:txBody>
          </p:sp>
        </p:grpSp>
        <p:sp>
          <p:nvSpPr>
            <p:cNvPr name="TextBox 47" id="47"/>
            <p:cNvSpPr txBox="true"/>
            <p:nvPr/>
          </p:nvSpPr>
          <p:spPr>
            <a:xfrm rot="0">
              <a:off x="811188" y="630984"/>
              <a:ext cx="5380666" cy="352999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l">
                <a:lnSpc>
                  <a:spcPts val="2207"/>
                </a:lnSpc>
                <a:spcBef>
                  <a:spcPct val="0"/>
                </a:spcBef>
              </a:pPr>
              <a:r>
                <a:rPr lang="en-US" sz="1576">
                  <a:solidFill>
                    <a:srgbClr val="FFFFFF"/>
                  </a:solidFill>
                  <a:latin typeface="Montserrat Light"/>
                  <a:ea typeface="Montserrat Light"/>
                  <a:cs typeface="Montserrat Light"/>
                  <a:sym typeface="Montserrat Light"/>
                </a:rPr>
                <a:t>Be a disseminator - spread the word</a:t>
              </a:r>
            </a:p>
          </p:txBody>
        </p:sp>
        <p:grpSp>
          <p:nvGrpSpPr>
            <p:cNvPr name="Group 48" id="48"/>
            <p:cNvGrpSpPr/>
            <p:nvPr/>
          </p:nvGrpSpPr>
          <p:grpSpPr>
            <a:xfrm rot="0">
              <a:off x="379198" y="669084"/>
              <a:ext cx="336161" cy="320404"/>
              <a:chOff x="0" y="0"/>
              <a:chExt cx="812800" cy="774700"/>
            </a:xfrm>
          </p:grpSpPr>
          <p:sp>
            <p:nvSpPr>
              <p:cNvPr name="Freeform 49" id="49"/>
              <p:cNvSpPr/>
              <p:nvPr/>
            </p:nvSpPr>
            <p:spPr>
              <a:xfrm flipH="false" flipV="false" rot="0">
                <a:off x="0" y="0"/>
                <a:ext cx="812800" cy="774700"/>
              </a:xfrm>
              <a:custGeom>
                <a:avLst/>
                <a:gdLst/>
                <a:ahLst/>
                <a:cxnLst/>
                <a:rect r="r" b="b" t="t" l="l"/>
                <a:pathLst>
                  <a:path h="774700" w="812800">
                    <a:moveTo>
                      <a:pt x="406400" y="0"/>
                    </a:moveTo>
                    <a:lnTo>
                      <a:pt x="502338" y="295909"/>
                    </a:lnTo>
                    <a:lnTo>
                      <a:pt x="812800" y="295909"/>
                    </a:lnTo>
                    <a:lnTo>
                      <a:pt x="561631" y="478791"/>
                    </a:lnTo>
                    <a:lnTo>
                      <a:pt x="657569" y="774700"/>
                    </a:lnTo>
                    <a:lnTo>
                      <a:pt x="406400" y="591819"/>
                    </a:lnTo>
                    <a:lnTo>
                      <a:pt x="155231" y="774700"/>
                    </a:lnTo>
                    <a:lnTo>
                      <a:pt x="251169" y="478791"/>
                    </a:lnTo>
                    <a:lnTo>
                      <a:pt x="0" y="295909"/>
                    </a:lnTo>
                    <a:lnTo>
                      <a:pt x="310462" y="295909"/>
                    </a:lnTo>
                    <a:lnTo>
                      <a:pt x="406400" y="0"/>
                    </a:lnTo>
                    <a:close/>
                  </a:path>
                </a:pathLst>
              </a:custGeom>
              <a:solidFill>
                <a:srgbClr val="FFFFFF"/>
              </a:solidFill>
            </p:spPr>
          </p:sp>
          <p:sp>
            <p:nvSpPr>
              <p:cNvPr name="TextBox 50" id="50"/>
              <p:cNvSpPr txBox="true"/>
              <p:nvPr/>
            </p:nvSpPr>
            <p:spPr>
              <a:xfrm>
                <a:off x="228600" y="247650"/>
                <a:ext cx="355600" cy="361950"/>
              </a:xfrm>
              <a:prstGeom prst="rect">
                <a:avLst/>
              </a:prstGeom>
            </p:spPr>
            <p:txBody>
              <a:bodyPr anchor="ctr" rtlCol="false" tIns="53401" lIns="53401" bIns="53401" rIns="53401"/>
              <a:lstStyle/>
              <a:p>
                <a:pPr algn="ctr">
                  <a:lnSpc>
                    <a:spcPts val="1679"/>
                  </a:lnSpc>
                </a:pPr>
              </a:p>
            </p:txBody>
          </p:sp>
        </p:grpSp>
        <p:sp>
          <p:nvSpPr>
            <p:cNvPr name="TextBox 51" id="51"/>
            <p:cNvSpPr txBox="true"/>
            <p:nvPr/>
          </p:nvSpPr>
          <p:spPr>
            <a:xfrm rot="0">
              <a:off x="811188" y="1113331"/>
              <a:ext cx="5380666" cy="352999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l">
                <a:lnSpc>
                  <a:spcPts val="2207"/>
                </a:lnSpc>
                <a:spcBef>
                  <a:spcPct val="0"/>
                </a:spcBef>
              </a:pPr>
              <a:r>
                <a:rPr lang="en-US" sz="1576">
                  <a:solidFill>
                    <a:srgbClr val="FFFFFF"/>
                  </a:solidFill>
                  <a:latin typeface="Montserrat Light"/>
                  <a:ea typeface="Montserrat Light"/>
                  <a:cs typeface="Montserrat Light"/>
                  <a:sym typeface="Montserrat Light"/>
                </a:rPr>
                <a:t>Be a participant - join the events</a:t>
              </a:r>
            </a:p>
          </p:txBody>
        </p:sp>
        <p:grpSp>
          <p:nvGrpSpPr>
            <p:cNvPr name="Group 52" id="52"/>
            <p:cNvGrpSpPr/>
            <p:nvPr/>
          </p:nvGrpSpPr>
          <p:grpSpPr>
            <a:xfrm rot="0">
              <a:off x="379198" y="1151431"/>
              <a:ext cx="336161" cy="320404"/>
              <a:chOff x="0" y="0"/>
              <a:chExt cx="812800" cy="774700"/>
            </a:xfrm>
          </p:grpSpPr>
          <p:sp>
            <p:nvSpPr>
              <p:cNvPr name="Freeform 53" id="53"/>
              <p:cNvSpPr/>
              <p:nvPr/>
            </p:nvSpPr>
            <p:spPr>
              <a:xfrm flipH="false" flipV="false" rot="0">
                <a:off x="0" y="0"/>
                <a:ext cx="812800" cy="774700"/>
              </a:xfrm>
              <a:custGeom>
                <a:avLst/>
                <a:gdLst/>
                <a:ahLst/>
                <a:cxnLst/>
                <a:rect r="r" b="b" t="t" l="l"/>
                <a:pathLst>
                  <a:path h="774700" w="812800">
                    <a:moveTo>
                      <a:pt x="406400" y="0"/>
                    </a:moveTo>
                    <a:lnTo>
                      <a:pt x="502338" y="295909"/>
                    </a:lnTo>
                    <a:lnTo>
                      <a:pt x="812800" y="295909"/>
                    </a:lnTo>
                    <a:lnTo>
                      <a:pt x="561631" y="478791"/>
                    </a:lnTo>
                    <a:lnTo>
                      <a:pt x="657569" y="774700"/>
                    </a:lnTo>
                    <a:lnTo>
                      <a:pt x="406400" y="591819"/>
                    </a:lnTo>
                    <a:lnTo>
                      <a:pt x="155231" y="774700"/>
                    </a:lnTo>
                    <a:lnTo>
                      <a:pt x="251169" y="478791"/>
                    </a:lnTo>
                    <a:lnTo>
                      <a:pt x="0" y="295909"/>
                    </a:lnTo>
                    <a:lnTo>
                      <a:pt x="310462" y="295909"/>
                    </a:lnTo>
                    <a:lnTo>
                      <a:pt x="406400" y="0"/>
                    </a:lnTo>
                    <a:close/>
                  </a:path>
                </a:pathLst>
              </a:custGeom>
              <a:solidFill>
                <a:srgbClr val="FFFFFF"/>
              </a:solidFill>
            </p:spPr>
          </p:sp>
          <p:sp>
            <p:nvSpPr>
              <p:cNvPr name="TextBox 54" id="54"/>
              <p:cNvSpPr txBox="true"/>
              <p:nvPr/>
            </p:nvSpPr>
            <p:spPr>
              <a:xfrm>
                <a:off x="228600" y="247650"/>
                <a:ext cx="355600" cy="361950"/>
              </a:xfrm>
              <a:prstGeom prst="rect">
                <a:avLst/>
              </a:prstGeom>
            </p:spPr>
            <p:txBody>
              <a:bodyPr anchor="ctr" rtlCol="false" tIns="53401" lIns="53401" bIns="53401" rIns="53401"/>
              <a:lstStyle/>
              <a:p>
                <a:pPr algn="ctr">
                  <a:lnSpc>
                    <a:spcPts val="1679"/>
                  </a:lnSpc>
                </a:pPr>
              </a:p>
            </p:txBody>
          </p:sp>
        </p:grpSp>
        <p:sp>
          <p:nvSpPr>
            <p:cNvPr name="TextBox 55" id="55"/>
            <p:cNvSpPr txBox="true"/>
            <p:nvPr/>
          </p:nvSpPr>
          <p:spPr>
            <a:xfrm rot="0">
              <a:off x="811188" y="146509"/>
              <a:ext cx="5380666" cy="352999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l">
                <a:lnSpc>
                  <a:spcPts val="2207"/>
                </a:lnSpc>
                <a:spcBef>
                  <a:spcPct val="0"/>
                </a:spcBef>
              </a:pPr>
              <a:r>
                <a:rPr lang="en-US" sz="1576">
                  <a:solidFill>
                    <a:srgbClr val="FFFFFF"/>
                  </a:solidFill>
                  <a:latin typeface="Montserrat Light"/>
                  <a:ea typeface="Montserrat Light"/>
                  <a:cs typeface="Montserrat Light"/>
                  <a:sym typeface="Montserrat Light"/>
                </a:rPr>
                <a:t>Be an event host - organise an activity</a:t>
              </a:r>
            </a:p>
          </p:txBody>
        </p:sp>
        <p:grpSp>
          <p:nvGrpSpPr>
            <p:cNvPr name="Group 56" id="56"/>
            <p:cNvGrpSpPr/>
            <p:nvPr/>
          </p:nvGrpSpPr>
          <p:grpSpPr>
            <a:xfrm rot="0">
              <a:off x="379198" y="186738"/>
              <a:ext cx="336161" cy="320404"/>
              <a:chOff x="0" y="0"/>
              <a:chExt cx="812800" cy="774700"/>
            </a:xfrm>
          </p:grpSpPr>
          <p:sp>
            <p:nvSpPr>
              <p:cNvPr name="Freeform 57" id="57"/>
              <p:cNvSpPr/>
              <p:nvPr/>
            </p:nvSpPr>
            <p:spPr>
              <a:xfrm flipH="false" flipV="false" rot="0">
                <a:off x="0" y="0"/>
                <a:ext cx="812800" cy="774700"/>
              </a:xfrm>
              <a:custGeom>
                <a:avLst/>
                <a:gdLst/>
                <a:ahLst/>
                <a:cxnLst/>
                <a:rect r="r" b="b" t="t" l="l"/>
                <a:pathLst>
                  <a:path h="774700" w="812800">
                    <a:moveTo>
                      <a:pt x="406400" y="0"/>
                    </a:moveTo>
                    <a:lnTo>
                      <a:pt x="502338" y="295909"/>
                    </a:lnTo>
                    <a:lnTo>
                      <a:pt x="812800" y="295909"/>
                    </a:lnTo>
                    <a:lnTo>
                      <a:pt x="561631" y="478791"/>
                    </a:lnTo>
                    <a:lnTo>
                      <a:pt x="657569" y="774700"/>
                    </a:lnTo>
                    <a:lnTo>
                      <a:pt x="406400" y="591819"/>
                    </a:lnTo>
                    <a:lnTo>
                      <a:pt x="155231" y="774700"/>
                    </a:lnTo>
                    <a:lnTo>
                      <a:pt x="251169" y="478791"/>
                    </a:lnTo>
                    <a:lnTo>
                      <a:pt x="0" y="295909"/>
                    </a:lnTo>
                    <a:lnTo>
                      <a:pt x="310462" y="295909"/>
                    </a:lnTo>
                    <a:lnTo>
                      <a:pt x="406400" y="0"/>
                    </a:lnTo>
                    <a:close/>
                  </a:path>
                </a:pathLst>
              </a:custGeom>
              <a:solidFill>
                <a:srgbClr val="FFFFFF"/>
              </a:solidFill>
            </p:spPr>
          </p:sp>
          <p:sp>
            <p:nvSpPr>
              <p:cNvPr name="TextBox 58" id="58"/>
              <p:cNvSpPr txBox="true"/>
              <p:nvPr/>
            </p:nvSpPr>
            <p:spPr>
              <a:xfrm>
                <a:off x="228600" y="247650"/>
                <a:ext cx="355600" cy="361950"/>
              </a:xfrm>
              <a:prstGeom prst="rect">
                <a:avLst/>
              </a:prstGeom>
            </p:spPr>
            <p:txBody>
              <a:bodyPr anchor="ctr" rtlCol="false" tIns="53401" lIns="53401" bIns="53401" rIns="53401"/>
              <a:lstStyle/>
              <a:p>
                <a:pPr algn="ctr">
                  <a:lnSpc>
                    <a:spcPts val="1679"/>
                  </a:lnSpc>
                </a:pPr>
              </a:p>
            </p:txBody>
          </p:sp>
        </p:grpSp>
      </p:grpSp>
      <p:sp>
        <p:nvSpPr>
          <p:cNvPr name="AutoShape 59" id="59"/>
          <p:cNvSpPr/>
          <p:nvPr/>
        </p:nvSpPr>
        <p:spPr>
          <a:xfrm>
            <a:off x="5681096" y="229931"/>
            <a:ext cx="0" cy="917635"/>
          </a:xfrm>
          <a:prstGeom prst="line">
            <a:avLst/>
          </a:prstGeom>
          <a:ln cap="flat" w="19050">
            <a:solidFill>
              <a:srgbClr val="FFFFFF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Freeform 60" id="60"/>
          <p:cNvSpPr/>
          <p:nvPr/>
        </p:nvSpPr>
        <p:spPr>
          <a:xfrm flipH="false" flipV="false" rot="0">
            <a:off x="6431121" y="7993689"/>
            <a:ext cx="1025104" cy="1654358"/>
          </a:xfrm>
          <a:custGeom>
            <a:avLst/>
            <a:gdLst/>
            <a:ahLst/>
            <a:cxnLst/>
            <a:rect r="r" b="b" t="t" l="l"/>
            <a:pathLst>
              <a:path h="1654358" w="1025104">
                <a:moveTo>
                  <a:pt x="0" y="0"/>
                </a:moveTo>
                <a:lnTo>
                  <a:pt x="1025105" y="0"/>
                </a:lnTo>
                <a:lnTo>
                  <a:pt x="1025105" y="1654358"/>
                </a:lnTo>
                <a:lnTo>
                  <a:pt x="0" y="1654358"/>
                </a:lnTo>
                <a:lnTo>
                  <a:pt x="0" y="0"/>
                </a:lnTo>
                <a:close/>
              </a:path>
            </a:pathLst>
          </a:custGeom>
          <a:blipFill>
            <a:blip r:embed="rId13"/>
            <a:stretch>
              <a:fillRect l="0" t="0" r="0" b="0"/>
            </a:stretch>
          </a:blipFill>
        </p:spPr>
      </p:sp>
      <p:sp>
        <p:nvSpPr>
          <p:cNvPr name="TextBox 61" id="61"/>
          <p:cNvSpPr txBox="true"/>
          <p:nvPr/>
        </p:nvSpPr>
        <p:spPr>
          <a:xfrm rot="0">
            <a:off x="283774" y="5630034"/>
            <a:ext cx="6992451" cy="62103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520"/>
              </a:lnSpc>
              <a:spcBef>
                <a:spcPct val="0"/>
              </a:spcBef>
            </a:pPr>
            <a:r>
              <a:rPr lang="en-US" sz="1800">
                <a:solidFill>
                  <a:srgbClr val="FFFFFF"/>
                </a:solidFill>
                <a:latin typeface="Montserrat"/>
                <a:ea typeface="Montserrat"/>
                <a:cs typeface="Montserrat"/>
                <a:sym typeface="Montserrat"/>
              </a:rPr>
              <a:t>For </a:t>
            </a:r>
            <a:r>
              <a:rPr lang="en-US" b="true" sz="1800">
                <a:solidFill>
                  <a:srgbClr val="FFFFFF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all </a:t>
            </a:r>
            <a:r>
              <a:rPr lang="en-US" sz="1800">
                <a:solidFill>
                  <a:srgbClr val="FFFFFF"/>
                </a:solidFill>
                <a:latin typeface="Montserrat"/>
                <a:ea typeface="Montserrat"/>
                <a:cs typeface="Montserrat"/>
                <a:sym typeface="Montserrat"/>
              </a:rPr>
              <a:t>professionals and citizens contributing to better  </a:t>
            </a:r>
            <a:r>
              <a:rPr lang="en-US" b="true" sz="1800">
                <a:solidFill>
                  <a:srgbClr val="FFFFFF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public health</a:t>
            </a:r>
            <a:r>
              <a:rPr lang="en-US" sz="1800">
                <a:solidFill>
                  <a:srgbClr val="FFFFFF"/>
                </a:solidFill>
                <a:latin typeface="Montserrat"/>
                <a:ea typeface="Montserrat"/>
                <a:cs typeface="Montserrat"/>
                <a:sym typeface="Montserrat"/>
              </a:rPr>
              <a:t> at local, national, regional and European level.</a:t>
            </a:r>
          </a:p>
        </p:txBody>
      </p:sp>
      <p:sp>
        <p:nvSpPr>
          <p:cNvPr name="TextBox 62" id="62"/>
          <p:cNvSpPr txBox="true"/>
          <p:nvPr/>
        </p:nvSpPr>
        <p:spPr>
          <a:xfrm rot="0">
            <a:off x="1256795" y="9089276"/>
            <a:ext cx="4169172" cy="48831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960"/>
              </a:lnSpc>
              <a:spcBef>
                <a:spcPct val="0"/>
              </a:spcBef>
            </a:pPr>
            <a:r>
              <a:rPr lang="en-US" b="true" sz="1400">
                <a:solidFill>
                  <a:srgbClr val="2D61A4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Find out more at </a:t>
            </a:r>
            <a:r>
              <a:rPr lang="en-US" b="true" sz="1400">
                <a:solidFill>
                  <a:srgbClr val="9DC41B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www.eupha.org/euphw</a:t>
            </a:r>
          </a:p>
          <a:p>
            <a:pPr algn="ctr">
              <a:lnSpc>
                <a:spcPts val="1960"/>
              </a:lnSpc>
              <a:spcBef>
                <a:spcPct val="0"/>
              </a:spcBef>
            </a:pPr>
            <a:r>
              <a:rPr lang="en-US" b="true" sz="1400">
                <a:solidFill>
                  <a:srgbClr val="2D61A4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Contact </a:t>
            </a:r>
            <a:r>
              <a:rPr lang="en-US" b="true" sz="1400">
                <a:solidFill>
                  <a:srgbClr val="9DC41B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EUPHAcommunications@eupha.org</a:t>
            </a:r>
          </a:p>
        </p:txBody>
      </p:sp>
      <p:sp>
        <p:nvSpPr>
          <p:cNvPr name="TextBox 63" id="63"/>
          <p:cNvSpPr txBox="true"/>
          <p:nvPr/>
        </p:nvSpPr>
        <p:spPr>
          <a:xfrm rot="0">
            <a:off x="204041" y="717900"/>
            <a:ext cx="5359579" cy="30236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453"/>
              </a:lnSpc>
              <a:spcBef>
                <a:spcPct val="0"/>
              </a:spcBef>
            </a:pPr>
            <a:r>
              <a:rPr lang="en-US" sz="1752" i="true">
                <a:solidFill>
                  <a:srgbClr val="FFFFFF"/>
                </a:solidFill>
                <a:latin typeface="Montserrat Italics"/>
                <a:ea typeface="Montserrat Italics"/>
                <a:cs typeface="Montserrat Italics"/>
                <a:sym typeface="Montserrat Italics"/>
              </a:rPr>
              <a:t>Investing for sustainable health and well-being</a:t>
            </a:r>
          </a:p>
        </p:txBody>
      </p:sp>
      <p:sp>
        <p:nvSpPr>
          <p:cNvPr name="TextBox 64" id="64"/>
          <p:cNvSpPr txBox="true"/>
          <p:nvPr/>
        </p:nvSpPr>
        <p:spPr>
          <a:xfrm rot="0">
            <a:off x="204041" y="329817"/>
            <a:ext cx="5310158" cy="341746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575"/>
              </a:lnSpc>
            </a:pPr>
            <a:r>
              <a:rPr lang="en-US" sz="2628" b="true">
                <a:solidFill>
                  <a:srgbClr val="FFFFFF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European Public Health Week</a:t>
            </a:r>
          </a:p>
        </p:txBody>
      </p:sp>
      <p:sp>
        <p:nvSpPr>
          <p:cNvPr name="TextBox 65" id="65"/>
          <p:cNvSpPr txBox="true"/>
          <p:nvPr/>
        </p:nvSpPr>
        <p:spPr>
          <a:xfrm rot="0">
            <a:off x="4824981" y="225042"/>
            <a:ext cx="2256539" cy="78930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r">
              <a:lnSpc>
                <a:spcPts val="3220"/>
              </a:lnSpc>
            </a:pPr>
            <a:r>
              <a:rPr lang="en-US" sz="2300" b="true">
                <a:solidFill>
                  <a:srgbClr val="FFFFFF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4-8 May</a:t>
            </a:r>
          </a:p>
          <a:p>
            <a:pPr algn="r">
              <a:lnSpc>
                <a:spcPts val="3220"/>
              </a:lnSpc>
            </a:pPr>
            <a:r>
              <a:rPr lang="en-US" sz="2300" b="true">
                <a:solidFill>
                  <a:srgbClr val="FFFFFF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2026</a:t>
            </a:r>
          </a:p>
        </p:txBody>
      </p:sp>
      <p:sp>
        <p:nvSpPr>
          <p:cNvPr name="TextBox 66" id="66"/>
          <p:cNvSpPr txBox="true"/>
          <p:nvPr/>
        </p:nvSpPr>
        <p:spPr>
          <a:xfrm rot="0">
            <a:off x="2434074" y="8292986"/>
            <a:ext cx="2332820" cy="39624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359"/>
              </a:lnSpc>
              <a:spcBef>
                <a:spcPct val="0"/>
              </a:spcBef>
            </a:pPr>
            <a:r>
              <a:rPr lang="en-US" b="true" sz="2400" i="true">
                <a:solidFill>
                  <a:srgbClr val="FFFFFF"/>
                </a:solidFill>
                <a:latin typeface="Montserrat Bold Italics"/>
                <a:ea typeface="Montserrat Bold Italics"/>
                <a:cs typeface="Montserrat Bold Italics"/>
                <a:sym typeface="Montserrat Bold Italics"/>
              </a:rPr>
              <a:t>#EUPHW</a:t>
            </a:r>
          </a:p>
        </p:txBody>
      </p:sp>
      <p:grpSp>
        <p:nvGrpSpPr>
          <p:cNvPr name="Group 67" id="67"/>
          <p:cNvGrpSpPr/>
          <p:nvPr/>
        </p:nvGrpSpPr>
        <p:grpSpPr>
          <a:xfrm rot="0">
            <a:off x="240400" y="9787076"/>
            <a:ext cx="7079199" cy="841464"/>
            <a:chOff x="0" y="0"/>
            <a:chExt cx="9438932" cy="1121951"/>
          </a:xfrm>
        </p:grpSpPr>
        <p:sp>
          <p:nvSpPr>
            <p:cNvPr name="Freeform 68" id="68"/>
            <p:cNvSpPr/>
            <p:nvPr/>
          </p:nvSpPr>
          <p:spPr>
            <a:xfrm flipH="false" flipV="false" rot="0">
              <a:off x="1987169" y="0"/>
              <a:ext cx="3121952" cy="1121951"/>
            </a:xfrm>
            <a:custGeom>
              <a:avLst/>
              <a:gdLst/>
              <a:ahLst/>
              <a:cxnLst/>
              <a:rect r="r" b="b" t="t" l="l"/>
              <a:pathLst>
                <a:path h="1121951" w="3121952">
                  <a:moveTo>
                    <a:pt x="0" y="0"/>
                  </a:moveTo>
                  <a:lnTo>
                    <a:pt x="3121952" y="0"/>
                  </a:lnTo>
                  <a:lnTo>
                    <a:pt x="3121952" y="1121951"/>
                  </a:lnTo>
                  <a:lnTo>
                    <a:pt x="0" y="112195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14">
                <a:extLst>
                  <a:ext uri="{96DAC541-7B7A-43D3-8B79-37D633B846F1}">
                    <asvg:svgBlip xmlns:asvg="http://schemas.microsoft.com/office/drawing/2016/SVG/main" r:embed="rId15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69" id="69"/>
            <p:cNvSpPr/>
            <p:nvPr/>
          </p:nvSpPr>
          <p:spPr>
            <a:xfrm flipH="false" flipV="false" rot="0">
              <a:off x="0" y="111211"/>
              <a:ext cx="1667736" cy="911001"/>
            </a:xfrm>
            <a:custGeom>
              <a:avLst/>
              <a:gdLst/>
              <a:ahLst/>
              <a:cxnLst/>
              <a:rect r="r" b="b" t="t" l="l"/>
              <a:pathLst>
                <a:path h="911001" w="1667736">
                  <a:moveTo>
                    <a:pt x="0" y="0"/>
                  </a:moveTo>
                  <a:lnTo>
                    <a:pt x="1667736" y="0"/>
                  </a:lnTo>
                  <a:lnTo>
                    <a:pt x="1667736" y="911000"/>
                  </a:lnTo>
                  <a:lnTo>
                    <a:pt x="0" y="911000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16"/>
              <a:stretch>
                <a:fillRect l="0" t="0" r="0" b="0"/>
              </a:stretch>
            </a:blipFill>
          </p:spPr>
        </p:sp>
        <p:sp>
          <p:nvSpPr>
            <p:cNvPr name="Freeform 70" id="70"/>
            <p:cNvSpPr/>
            <p:nvPr/>
          </p:nvSpPr>
          <p:spPr>
            <a:xfrm flipH="false" flipV="false" rot="0">
              <a:off x="5512721" y="194893"/>
              <a:ext cx="1877680" cy="743636"/>
            </a:xfrm>
            <a:custGeom>
              <a:avLst/>
              <a:gdLst/>
              <a:ahLst/>
              <a:cxnLst/>
              <a:rect r="r" b="b" t="t" l="l"/>
              <a:pathLst>
                <a:path h="743636" w="1877680">
                  <a:moveTo>
                    <a:pt x="0" y="0"/>
                  </a:moveTo>
                  <a:lnTo>
                    <a:pt x="1877680" y="0"/>
                  </a:lnTo>
                  <a:lnTo>
                    <a:pt x="1877680" y="743636"/>
                  </a:lnTo>
                  <a:lnTo>
                    <a:pt x="0" y="743636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17">
                <a:extLst>
                  <a:ext uri="{96DAC541-7B7A-43D3-8B79-37D633B846F1}">
                    <asvg:svgBlip xmlns:asvg="http://schemas.microsoft.com/office/drawing/2016/SVG/main" r:embed="rId18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71" id="71"/>
            <p:cNvSpPr/>
            <p:nvPr/>
          </p:nvSpPr>
          <p:spPr>
            <a:xfrm flipH="false" flipV="false" rot="0">
              <a:off x="7975191" y="144142"/>
              <a:ext cx="1463741" cy="777612"/>
            </a:xfrm>
            <a:custGeom>
              <a:avLst/>
              <a:gdLst/>
              <a:ahLst/>
              <a:cxnLst/>
              <a:rect r="r" b="b" t="t" l="l"/>
              <a:pathLst>
                <a:path h="777612" w="1463741">
                  <a:moveTo>
                    <a:pt x="0" y="0"/>
                  </a:moveTo>
                  <a:lnTo>
                    <a:pt x="1463741" y="0"/>
                  </a:lnTo>
                  <a:lnTo>
                    <a:pt x="1463741" y="777612"/>
                  </a:lnTo>
                  <a:lnTo>
                    <a:pt x="0" y="77761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19"/>
              <a:stretch>
                <a:fillRect l="0" t="0" r="0" b="0"/>
              </a:stretch>
            </a:blipFill>
          </p:spPr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2006-08-16T00:00:00Z</dcterms:created>
  <dc:identifier>DAHFChgTzEg</dc:identifier>
  <dcterms:modified xsi:type="dcterms:W3CDTF">2011-08-01T06:04:30Z</dcterms:modified>
  <cp:revision>1</cp:revision>
  <dc:title>Editable flyer 2026</dc:title>
</cp:coreProperties>
</file>