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Montserrat" panose="00000500000000000000" pitchFamily="2" charset="0"/>
      <p:regular r:id="rId3"/>
    </p:embeddedFont>
    <p:embeddedFont>
      <p:font typeface="Montserrat Bold" panose="00000800000000000000" charset="0"/>
      <p:regular r:id="rId4"/>
    </p:embeddedFont>
    <p:embeddedFont>
      <p:font typeface="Montserrat Bold Italics" panose="020B0604020202020204" charset="0"/>
      <p:regular r:id="rId5"/>
    </p:embeddedFont>
    <p:embeddedFont>
      <p:font typeface="Montserrat Classic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8" d="100"/>
          <a:sy n="38" d="100"/>
        </p:scale>
        <p:origin x="22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D61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286656" y="-2564613"/>
            <a:ext cx="8133312" cy="6254045"/>
            <a:chOff x="0" y="0"/>
            <a:chExt cx="10844416" cy="8338726"/>
          </a:xfrm>
        </p:grpSpPr>
        <p:sp>
          <p:nvSpPr>
            <p:cNvPr id="3" name="Freeform 3"/>
            <p:cNvSpPr/>
            <p:nvPr/>
          </p:nvSpPr>
          <p:spPr>
            <a:xfrm rot="674" flipH="1" flipV="1">
              <a:off x="121260" y="227671"/>
              <a:ext cx="10722361" cy="8110004"/>
            </a:xfrm>
            <a:custGeom>
              <a:avLst/>
              <a:gdLst/>
              <a:ahLst/>
              <a:cxnLst/>
              <a:rect l="l" t="t" r="r" b="b"/>
              <a:pathLst>
                <a:path w="10722361" h="8110004">
                  <a:moveTo>
                    <a:pt x="10722361" y="8110003"/>
                  </a:moveTo>
                  <a:lnTo>
                    <a:pt x="0" y="8110003"/>
                  </a:lnTo>
                  <a:lnTo>
                    <a:pt x="0" y="0"/>
                  </a:lnTo>
                  <a:lnTo>
                    <a:pt x="10722361" y="0"/>
                  </a:lnTo>
                  <a:lnTo>
                    <a:pt x="10722361" y="8110003"/>
                  </a:lnTo>
                  <a:close/>
                </a:path>
              </a:pathLst>
            </a:custGeom>
            <a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Freeform 4"/>
            <p:cNvSpPr/>
            <p:nvPr/>
          </p:nvSpPr>
          <p:spPr>
            <a:xfrm rot="674" flipH="1" flipV="1">
              <a:off x="796" y="1052"/>
              <a:ext cx="10722361" cy="8110004"/>
            </a:xfrm>
            <a:custGeom>
              <a:avLst/>
              <a:gdLst/>
              <a:ahLst/>
              <a:cxnLst/>
              <a:rect l="l" t="t" r="r" b="b"/>
              <a:pathLst>
                <a:path w="10722361" h="8110004">
                  <a:moveTo>
                    <a:pt x="10722361" y="8110004"/>
                  </a:moveTo>
                  <a:lnTo>
                    <a:pt x="0" y="8110004"/>
                  </a:lnTo>
                  <a:lnTo>
                    <a:pt x="0" y="0"/>
                  </a:lnTo>
                  <a:lnTo>
                    <a:pt x="10722361" y="0"/>
                  </a:lnTo>
                  <a:lnTo>
                    <a:pt x="10722361" y="8110004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</p:grpSp>
      <p:sp>
        <p:nvSpPr>
          <p:cNvPr id="5" name="Freeform 5"/>
          <p:cNvSpPr/>
          <p:nvPr/>
        </p:nvSpPr>
        <p:spPr>
          <a:xfrm>
            <a:off x="4766892" y="7827411"/>
            <a:ext cx="2789607" cy="1800995"/>
          </a:xfrm>
          <a:custGeom>
            <a:avLst/>
            <a:gdLst/>
            <a:ahLst/>
            <a:cxnLst/>
            <a:rect l="l" t="t" r="r" b="b"/>
            <a:pathLst>
              <a:path w="5586214" h="1800995">
                <a:moveTo>
                  <a:pt x="0" y="0"/>
                </a:moveTo>
                <a:lnTo>
                  <a:pt x="5586214" y="0"/>
                </a:lnTo>
                <a:lnTo>
                  <a:pt x="5586214" y="1800996"/>
                </a:lnTo>
                <a:lnTo>
                  <a:pt x="0" y="180099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6" name="Group 6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ln w="66675" cap="sq">
              <a:solidFill>
                <a:srgbClr val="FFFFFF"/>
              </a:solidFill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0" y="-19050"/>
              <a:ext cx="2709333" cy="385082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305379" y="4239050"/>
            <a:ext cx="1245033" cy="1907181"/>
            <a:chOff x="0" y="0"/>
            <a:chExt cx="1660044" cy="2542908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660044" cy="2542908"/>
              <a:chOff x="0" y="0"/>
              <a:chExt cx="812800" cy="1245073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124507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245073">
                    <a:moveTo>
                      <a:pt x="119474" y="0"/>
                    </a:moveTo>
                    <a:lnTo>
                      <a:pt x="693326" y="0"/>
                    </a:lnTo>
                    <a:cubicBezTo>
                      <a:pt x="759310" y="0"/>
                      <a:pt x="812800" y="53490"/>
                      <a:pt x="812800" y="119474"/>
                    </a:cubicBezTo>
                    <a:lnTo>
                      <a:pt x="812800" y="1125598"/>
                    </a:lnTo>
                    <a:cubicBezTo>
                      <a:pt x="812800" y="1157285"/>
                      <a:pt x="800213" y="1187674"/>
                      <a:pt x="777807" y="1210079"/>
                    </a:cubicBezTo>
                    <a:cubicBezTo>
                      <a:pt x="755401" y="1232485"/>
                      <a:pt x="725012" y="1245073"/>
                      <a:pt x="693326" y="1245073"/>
                    </a:cubicBezTo>
                    <a:lnTo>
                      <a:pt x="119474" y="1245073"/>
                    </a:lnTo>
                    <a:cubicBezTo>
                      <a:pt x="53490" y="1245073"/>
                      <a:pt x="0" y="1191582"/>
                      <a:pt x="0" y="1125598"/>
                    </a:cubicBezTo>
                    <a:lnTo>
                      <a:pt x="0" y="119474"/>
                    </a:lnTo>
                    <a:cubicBezTo>
                      <a:pt x="0" y="53490"/>
                      <a:pt x="53490" y="0"/>
                      <a:pt x="1194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0" y="-19050"/>
                <a:ext cx="812800" cy="12641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259"/>
                  </a:lnSpc>
                </a:pPr>
                <a:endParaRPr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69348" y="1765004"/>
              <a:ext cx="1521347" cy="3935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Aligning all policies with public health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69348" y="167238"/>
              <a:ext cx="1521347" cy="1911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 b="1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Mon 4 May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1727537" y="4233699"/>
            <a:ext cx="1245033" cy="1917884"/>
            <a:chOff x="0" y="0"/>
            <a:chExt cx="1660044" cy="2557178"/>
          </a:xfrm>
        </p:grpSpPr>
        <p:grpSp>
          <p:nvGrpSpPr>
            <p:cNvPr id="16" name="Group 16"/>
            <p:cNvGrpSpPr/>
            <p:nvPr/>
          </p:nvGrpSpPr>
          <p:grpSpPr>
            <a:xfrm>
              <a:off x="0" y="0"/>
              <a:ext cx="1660044" cy="2557178"/>
              <a:chOff x="0" y="0"/>
              <a:chExt cx="812800" cy="125206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812800" cy="125206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252060">
                    <a:moveTo>
                      <a:pt x="119474" y="0"/>
                    </a:moveTo>
                    <a:lnTo>
                      <a:pt x="693326" y="0"/>
                    </a:lnTo>
                    <a:cubicBezTo>
                      <a:pt x="759310" y="0"/>
                      <a:pt x="812800" y="53490"/>
                      <a:pt x="812800" y="119474"/>
                    </a:cubicBezTo>
                    <a:lnTo>
                      <a:pt x="812800" y="1132586"/>
                    </a:lnTo>
                    <a:cubicBezTo>
                      <a:pt x="812800" y="1198569"/>
                      <a:pt x="759310" y="1252060"/>
                      <a:pt x="693326" y="1252060"/>
                    </a:cubicBezTo>
                    <a:lnTo>
                      <a:pt x="119474" y="1252060"/>
                    </a:lnTo>
                    <a:cubicBezTo>
                      <a:pt x="53490" y="1252060"/>
                      <a:pt x="0" y="1198569"/>
                      <a:pt x="0" y="1132586"/>
                    </a:cubicBezTo>
                    <a:lnTo>
                      <a:pt x="0" y="119474"/>
                    </a:lnTo>
                    <a:cubicBezTo>
                      <a:pt x="0" y="53490"/>
                      <a:pt x="53490" y="0"/>
                      <a:pt x="1194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0" y="-19050"/>
                <a:ext cx="812800" cy="127111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980"/>
                  </a:lnSpc>
                </a:pPr>
                <a:endParaRPr/>
              </a:p>
            </p:txBody>
          </p:sp>
        </p:grpSp>
        <p:sp>
          <p:nvSpPr>
            <p:cNvPr id="19" name="TextBox 19"/>
            <p:cNvSpPr txBox="1"/>
            <p:nvPr/>
          </p:nvSpPr>
          <p:spPr>
            <a:xfrm>
              <a:off x="46740" y="1765004"/>
              <a:ext cx="1566564" cy="5960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Prioritising equity through inclusing health investments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69348" y="167238"/>
              <a:ext cx="1521347" cy="1911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 b="1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Tue 5 May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3149695" y="4239050"/>
            <a:ext cx="1245033" cy="1907181"/>
            <a:chOff x="0" y="0"/>
            <a:chExt cx="1660044" cy="2542908"/>
          </a:xfrm>
        </p:grpSpPr>
        <p:grpSp>
          <p:nvGrpSpPr>
            <p:cNvPr id="22" name="Group 22"/>
            <p:cNvGrpSpPr/>
            <p:nvPr/>
          </p:nvGrpSpPr>
          <p:grpSpPr>
            <a:xfrm>
              <a:off x="0" y="0"/>
              <a:ext cx="1660044" cy="2542908"/>
              <a:chOff x="0" y="0"/>
              <a:chExt cx="812800" cy="1245073"/>
            </a:xfrm>
          </p:grpSpPr>
          <p:sp>
            <p:nvSpPr>
              <p:cNvPr id="23" name="Freeform 23"/>
              <p:cNvSpPr/>
              <p:nvPr/>
            </p:nvSpPr>
            <p:spPr>
              <a:xfrm>
                <a:off x="0" y="0"/>
                <a:ext cx="812800" cy="124507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245073">
                    <a:moveTo>
                      <a:pt x="119474" y="0"/>
                    </a:moveTo>
                    <a:lnTo>
                      <a:pt x="693326" y="0"/>
                    </a:lnTo>
                    <a:cubicBezTo>
                      <a:pt x="759310" y="0"/>
                      <a:pt x="812800" y="53490"/>
                      <a:pt x="812800" y="119474"/>
                    </a:cubicBezTo>
                    <a:lnTo>
                      <a:pt x="812800" y="1125598"/>
                    </a:lnTo>
                    <a:cubicBezTo>
                      <a:pt x="812800" y="1157285"/>
                      <a:pt x="800213" y="1187674"/>
                      <a:pt x="777807" y="1210079"/>
                    </a:cubicBezTo>
                    <a:cubicBezTo>
                      <a:pt x="755401" y="1232485"/>
                      <a:pt x="725012" y="1245073"/>
                      <a:pt x="693326" y="1245073"/>
                    </a:cubicBezTo>
                    <a:lnTo>
                      <a:pt x="119474" y="1245073"/>
                    </a:lnTo>
                    <a:cubicBezTo>
                      <a:pt x="53490" y="1245073"/>
                      <a:pt x="0" y="1191582"/>
                      <a:pt x="0" y="1125598"/>
                    </a:cubicBezTo>
                    <a:lnTo>
                      <a:pt x="0" y="119474"/>
                    </a:lnTo>
                    <a:cubicBezTo>
                      <a:pt x="0" y="53490"/>
                      <a:pt x="53490" y="0"/>
                      <a:pt x="1194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0" y="-19050"/>
                <a:ext cx="812800" cy="12641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980"/>
                  </a:lnSpc>
                </a:pPr>
                <a:endParaRPr/>
              </a:p>
            </p:txBody>
          </p:sp>
        </p:grpSp>
        <p:sp>
          <p:nvSpPr>
            <p:cNvPr id="25" name="TextBox 25"/>
            <p:cNvSpPr txBox="1"/>
            <p:nvPr/>
          </p:nvSpPr>
          <p:spPr>
            <a:xfrm>
              <a:off x="69348" y="1765004"/>
              <a:ext cx="1521347" cy="39356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Mental health at the crossroad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69348" y="167238"/>
              <a:ext cx="1521347" cy="1911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 b="1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Wed 6 May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4571853" y="4239050"/>
            <a:ext cx="1260610" cy="1894687"/>
            <a:chOff x="0" y="0"/>
            <a:chExt cx="1680814" cy="2526249"/>
          </a:xfrm>
        </p:grpSpPr>
        <p:grpSp>
          <p:nvGrpSpPr>
            <p:cNvPr id="28" name="Group 28"/>
            <p:cNvGrpSpPr/>
            <p:nvPr/>
          </p:nvGrpSpPr>
          <p:grpSpPr>
            <a:xfrm>
              <a:off x="10385" y="0"/>
              <a:ext cx="1660044" cy="2526249"/>
              <a:chOff x="0" y="0"/>
              <a:chExt cx="812800" cy="1236916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812800" cy="1236916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236916">
                    <a:moveTo>
                      <a:pt x="119474" y="0"/>
                    </a:moveTo>
                    <a:lnTo>
                      <a:pt x="693326" y="0"/>
                    </a:lnTo>
                    <a:cubicBezTo>
                      <a:pt x="759310" y="0"/>
                      <a:pt x="812800" y="53490"/>
                      <a:pt x="812800" y="119474"/>
                    </a:cubicBezTo>
                    <a:lnTo>
                      <a:pt x="812800" y="1117442"/>
                    </a:lnTo>
                    <a:cubicBezTo>
                      <a:pt x="812800" y="1183426"/>
                      <a:pt x="759310" y="1236916"/>
                      <a:pt x="693326" y="1236916"/>
                    </a:cubicBezTo>
                    <a:lnTo>
                      <a:pt x="119474" y="1236916"/>
                    </a:lnTo>
                    <a:cubicBezTo>
                      <a:pt x="53490" y="1236916"/>
                      <a:pt x="0" y="1183426"/>
                      <a:pt x="0" y="1117442"/>
                    </a:cubicBezTo>
                    <a:lnTo>
                      <a:pt x="0" y="119474"/>
                    </a:lnTo>
                    <a:cubicBezTo>
                      <a:pt x="0" y="53490"/>
                      <a:pt x="53490" y="0"/>
                      <a:pt x="1194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9050"/>
                <a:ext cx="812800" cy="125596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980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0" y="1765004"/>
              <a:ext cx="1680814" cy="5960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Protecting public health and democracy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9733" y="167238"/>
              <a:ext cx="1521347" cy="1911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 b="1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Thu 7 May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6009588" y="4239050"/>
            <a:ext cx="1245033" cy="1907181"/>
            <a:chOff x="0" y="0"/>
            <a:chExt cx="1660044" cy="2542908"/>
          </a:xfrm>
        </p:grpSpPr>
        <p:grpSp>
          <p:nvGrpSpPr>
            <p:cNvPr id="34" name="Group 34"/>
            <p:cNvGrpSpPr/>
            <p:nvPr/>
          </p:nvGrpSpPr>
          <p:grpSpPr>
            <a:xfrm>
              <a:off x="0" y="0"/>
              <a:ext cx="1660044" cy="2542908"/>
              <a:chOff x="0" y="0"/>
              <a:chExt cx="812800" cy="1245073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812800" cy="1245073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1245073">
                    <a:moveTo>
                      <a:pt x="119474" y="0"/>
                    </a:moveTo>
                    <a:lnTo>
                      <a:pt x="693326" y="0"/>
                    </a:lnTo>
                    <a:cubicBezTo>
                      <a:pt x="759310" y="0"/>
                      <a:pt x="812800" y="53490"/>
                      <a:pt x="812800" y="119474"/>
                    </a:cubicBezTo>
                    <a:lnTo>
                      <a:pt x="812800" y="1125598"/>
                    </a:lnTo>
                    <a:cubicBezTo>
                      <a:pt x="812800" y="1157285"/>
                      <a:pt x="800213" y="1187674"/>
                      <a:pt x="777807" y="1210079"/>
                    </a:cubicBezTo>
                    <a:cubicBezTo>
                      <a:pt x="755401" y="1232485"/>
                      <a:pt x="725012" y="1245073"/>
                      <a:pt x="693326" y="1245073"/>
                    </a:cubicBezTo>
                    <a:lnTo>
                      <a:pt x="119474" y="1245073"/>
                    </a:lnTo>
                    <a:cubicBezTo>
                      <a:pt x="53490" y="1245073"/>
                      <a:pt x="0" y="1191582"/>
                      <a:pt x="0" y="1125598"/>
                    </a:cubicBezTo>
                    <a:lnTo>
                      <a:pt x="0" y="119474"/>
                    </a:lnTo>
                    <a:cubicBezTo>
                      <a:pt x="0" y="53490"/>
                      <a:pt x="53490" y="0"/>
                      <a:pt x="119474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36" name="TextBox 36"/>
              <p:cNvSpPr txBox="1"/>
              <p:nvPr/>
            </p:nvSpPr>
            <p:spPr>
              <a:xfrm>
                <a:off x="0" y="-19050"/>
                <a:ext cx="812800" cy="1264123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980"/>
                  </a:lnSpc>
                </a:pPr>
                <a:endParaRPr/>
              </a:p>
            </p:txBody>
          </p:sp>
        </p:grpSp>
        <p:sp>
          <p:nvSpPr>
            <p:cNvPr id="37" name="Freeform 37"/>
            <p:cNvSpPr/>
            <p:nvPr/>
          </p:nvSpPr>
          <p:spPr>
            <a:xfrm>
              <a:off x="267528" y="492087"/>
              <a:ext cx="1124989" cy="1124989"/>
            </a:xfrm>
            <a:custGeom>
              <a:avLst/>
              <a:gdLst/>
              <a:ahLst/>
              <a:cxnLst/>
              <a:rect l="l" t="t" r="r" b="b"/>
              <a:pathLst>
                <a:path w="1124989" h="1124989">
                  <a:moveTo>
                    <a:pt x="0" y="0"/>
                  </a:moveTo>
                  <a:lnTo>
                    <a:pt x="1124989" y="0"/>
                  </a:lnTo>
                  <a:lnTo>
                    <a:pt x="1124989" y="1124989"/>
                  </a:lnTo>
                  <a:lnTo>
                    <a:pt x="0" y="112498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/>
              </a:stretch>
            </a:blipFill>
          </p:spPr>
          <p:txBody>
            <a:bodyPr/>
            <a:lstStyle/>
            <a:p>
              <a:endParaRPr lang="nl-NL"/>
            </a:p>
          </p:txBody>
        </p:sp>
        <p:sp>
          <p:nvSpPr>
            <p:cNvPr id="38" name="TextBox 38"/>
            <p:cNvSpPr txBox="1"/>
            <p:nvPr/>
          </p:nvSpPr>
          <p:spPr>
            <a:xfrm>
              <a:off x="69348" y="1765004"/>
              <a:ext cx="1521347" cy="596001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>
                  <a:solidFill>
                    <a:srgbClr val="2D61A4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Strengthening and supporting the health workforce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69348" y="167238"/>
              <a:ext cx="1521347" cy="191123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1255"/>
                </a:lnSpc>
                <a:spcBef>
                  <a:spcPct val="0"/>
                </a:spcBef>
              </a:pPr>
              <a:r>
                <a:rPr lang="en-US" sz="896" b="1">
                  <a:solidFill>
                    <a:srgbClr val="2D61A4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Fri 8 May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404053" y="2064257"/>
            <a:ext cx="631894" cy="602274"/>
            <a:chOff x="0" y="0"/>
            <a:chExt cx="812800" cy="774700"/>
          </a:xfrm>
        </p:grpSpPr>
        <p:sp>
          <p:nvSpPr>
            <p:cNvPr id="41" name="Freeform 41"/>
            <p:cNvSpPr/>
            <p:nvPr/>
          </p:nvSpPr>
          <p:spPr>
            <a:xfrm>
              <a:off x="0" y="0"/>
              <a:ext cx="812800" cy="774700"/>
            </a:xfrm>
            <a:custGeom>
              <a:avLst/>
              <a:gdLst/>
              <a:ahLst/>
              <a:cxnLst/>
              <a:rect l="l" t="t" r="r" b="b"/>
              <a:pathLst>
                <a:path w="812800" h="774700">
                  <a:moveTo>
                    <a:pt x="406400" y="0"/>
                  </a:moveTo>
                  <a:lnTo>
                    <a:pt x="502338" y="295909"/>
                  </a:lnTo>
                  <a:lnTo>
                    <a:pt x="812800" y="295909"/>
                  </a:lnTo>
                  <a:lnTo>
                    <a:pt x="561631" y="478791"/>
                  </a:lnTo>
                  <a:lnTo>
                    <a:pt x="657569" y="774700"/>
                  </a:lnTo>
                  <a:lnTo>
                    <a:pt x="406400" y="591819"/>
                  </a:lnTo>
                  <a:lnTo>
                    <a:pt x="155231" y="774700"/>
                  </a:lnTo>
                  <a:lnTo>
                    <a:pt x="251169" y="478791"/>
                  </a:lnTo>
                  <a:lnTo>
                    <a:pt x="0" y="295909"/>
                  </a:lnTo>
                  <a:lnTo>
                    <a:pt x="310462" y="295909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228600" y="247650"/>
              <a:ext cx="355600" cy="3619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43" name="Freeform 43"/>
          <p:cNvSpPr/>
          <p:nvPr/>
        </p:nvSpPr>
        <p:spPr>
          <a:xfrm>
            <a:off x="4766893" y="9959134"/>
            <a:ext cx="1870101" cy="512147"/>
          </a:xfrm>
          <a:custGeom>
            <a:avLst/>
            <a:gdLst/>
            <a:ahLst/>
            <a:cxnLst/>
            <a:rect l="l" t="t" r="r" b="b"/>
            <a:pathLst>
              <a:path w="1870101" h="512147">
                <a:moveTo>
                  <a:pt x="0" y="0"/>
                </a:moveTo>
                <a:lnTo>
                  <a:pt x="1870101" y="0"/>
                </a:lnTo>
                <a:lnTo>
                  <a:pt x="1870101" y="512148"/>
                </a:lnTo>
                <a:lnTo>
                  <a:pt x="0" y="512148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t="-8545" b="-17663"/>
            </a:stretch>
          </a:blipFill>
        </p:spPr>
        <p:txBody>
          <a:bodyPr/>
          <a:lstStyle/>
          <a:p>
            <a:endParaRPr lang="nl-NL"/>
          </a:p>
        </p:txBody>
      </p:sp>
      <p:grpSp>
        <p:nvGrpSpPr>
          <p:cNvPr id="44" name="Group 44"/>
          <p:cNvGrpSpPr/>
          <p:nvPr/>
        </p:nvGrpSpPr>
        <p:grpSpPr>
          <a:xfrm>
            <a:off x="0" y="9096336"/>
            <a:ext cx="7560000" cy="696375"/>
            <a:chOff x="0" y="0"/>
            <a:chExt cx="2709333" cy="249565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2709333" cy="249565"/>
            </a:xfrm>
            <a:custGeom>
              <a:avLst/>
              <a:gdLst/>
              <a:ahLst/>
              <a:cxnLst/>
              <a:rect l="l" t="t" r="r" b="b"/>
              <a:pathLst>
                <a:path w="2709333" h="249565">
                  <a:moveTo>
                    <a:pt x="0" y="0"/>
                  </a:moveTo>
                  <a:lnTo>
                    <a:pt x="2709333" y="0"/>
                  </a:lnTo>
                  <a:lnTo>
                    <a:pt x="2709333" y="249565"/>
                  </a:lnTo>
                  <a:lnTo>
                    <a:pt x="0" y="24956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nl-NL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19050"/>
              <a:ext cx="2709333" cy="26861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680"/>
                </a:lnSpc>
              </a:pPr>
              <a:endParaRPr/>
            </a:p>
          </p:txBody>
        </p:sp>
      </p:grpSp>
      <p:sp>
        <p:nvSpPr>
          <p:cNvPr id="47" name="Freeform 47"/>
          <p:cNvSpPr/>
          <p:nvPr/>
        </p:nvSpPr>
        <p:spPr>
          <a:xfrm>
            <a:off x="6265480" y="8371051"/>
            <a:ext cx="816040" cy="1316961"/>
          </a:xfrm>
          <a:custGeom>
            <a:avLst/>
            <a:gdLst/>
            <a:ahLst/>
            <a:cxnLst/>
            <a:rect l="l" t="t" r="r" b="b"/>
            <a:pathLst>
              <a:path w="816040" h="1316961">
                <a:moveTo>
                  <a:pt x="0" y="0"/>
                </a:moveTo>
                <a:lnTo>
                  <a:pt x="816040" y="0"/>
                </a:lnTo>
                <a:lnTo>
                  <a:pt x="816040" y="1316961"/>
                </a:lnTo>
                <a:lnTo>
                  <a:pt x="0" y="1316961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48" name="TextBox 48"/>
          <p:cNvSpPr txBox="1"/>
          <p:nvPr/>
        </p:nvSpPr>
        <p:spPr>
          <a:xfrm>
            <a:off x="756000" y="1163598"/>
            <a:ext cx="4800110" cy="4222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500"/>
              </a:lnSpc>
              <a:spcBef>
                <a:spcPct val="0"/>
              </a:spcBef>
            </a:pPr>
            <a:r>
              <a:rPr lang="en-US" sz="2500" b="1" spc="52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4-8 May 2026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756000" y="496784"/>
            <a:ext cx="6048000" cy="495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199"/>
              </a:lnSpc>
              <a:spcBef>
                <a:spcPct val="0"/>
              </a:spcBef>
            </a:pPr>
            <a:r>
              <a:rPr lang="en-US" sz="2999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Public Health Week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610559" y="2793446"/>
            <a:ext cx="6618618" cy="895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b="1" i="1">
                <a:solidFill>
                  <a:srgbClr val="FFFFFF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Investing for sustainable health</a:t>
            </a:r>
          </a:p>
          <a:p>
            <a:pPr algn="r">
              <a:lnSpc>
                <a:spcPts val="3639"/>
              </a:lnSpc>
              <a:spcBef>
                <a:spcPct val="0"/>
              </a:spcBef>
            </a:pPr>
            <a:r>
              <a:rPr lang="en-US" sz="2599" b="1" i="1">
                <a:solidFill>
                  <a:srgbClr val="FFFFFF"/>
                </a:solidFill>
                <a:latin typeface="Montserrat Bold Italics"/>
                <a:ea typeface="Montserrat Bold Italics"/>
                <a:cs typeface="Montserrat Bold Italics"/>
                <a:sym typeface="Montserrat Bold Italics"/>
              </a:rPr>
              <a:t>and well-being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727093" y="6741561"/>
            <a:ext cx="6105813" cy="533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US" sz="15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For all professionals and citizens contributing to better  public health at local, national, regional and European level.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610559" y="9158774"/>
            <a:ext cx="4892256" cy="5187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D61A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Find out more at </a:t>
            </a:r>
            <a:r>
              <a:rPr lang="en-US" sz="1500" b="1" dirty="0">
                <a:solidFill>
                  <a:srgbClr val="9DC41B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www.eupha.org/euphw</a:t>
            </a:r>
          </a:p>
          <a:p>
            <a:pPr>
              <a:lnSpc>
                <a:spcPts val="2100"/>
              </a:lnSpc>
              <a:spcBef>
                <a:spcPct val="0"/>
              </a:spcBef>
            </a:pPr>
            <a:r>
              <a:rPr lang="en-US" sz="1500" b="1" dirty="0">
                <a:solidFill>
                  <a:srgbClr val="2D61A4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Contact </a:t>
            </a:r>
            <a:r>
              <a:rPr lang="en-US" sz="1500" b="1" dirty="0">
                <a:solidFill>
                  <a:srgbClr val="9DC41B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EUPHAcommunications@eupha.org</a:t>
            </a:r>
          </a:p>
        </p:txBody>
      </p:sp>
      <p:grpSp>
        <p:nvGrpSpPr>
          <p:cNvPr id="53" name="Group 53"/>
          <p:cNvGrpSpPr/>
          <p:nvPr/>
        </p:nvGrpSpPr>
        <p:grpSpPr>
          <a:xfrm>
            <a:off x="462903" y="7544559"/>
            <a:ext cx="4603206" cy="1183350"/>
            <a:chOff x="0" y="0"/>
            <a:chExt cx="6137608" cy="1577800"/>
          </a:xfrm>
        </p:grpSpPr>
        <p:grpSp>
          <p:nvGrpSpPr>
            <p:cNvPr id="54" name="Group 54"/>
            <p:cNvGrpSpPr/>
            <p:nvPr/>
          </p:nvGrpSpPr>
          <p:grpSpPr>
            <a:xfrm>
              <a:off x="0" y="0"/>
              <a:ext cx="6137608" cy="1577800"/>
              <a:chOff x="0" y="0"/>
              <a:chExt cx="1649685" cy="424086"/>
            </a:xfrm>
          </p:grpSpPr>
          <p:sp>
            <p:nvSpPr>
              <p:cNvPr id="55" name="Freeform 55"/>
              <p:cNvSpPr/>
              <p:nvPr/>
            </p:nvSpPr>
            <p:spPr>
              <a:xfrm>
                <a:off x="0" y="0"/>
                <a:ext cx="1649685" cy="424086"/>
              </a:xfrm>
              <a:custGeom>
                <a:avLst/>
                <a:gdLst/>
                <a:ahLst/>
                <a:cxnLst/>
                <a:rect l="l" t="t" r="r" b="b"/>
                <a:pathLst>
                  <a:path w="1649685" h="424086">
                    <a:moveTo>
                      <a:pt x="0" y="0"/>
                    </a:moveTo>
                    <a:lnTo>
                      <a:pt x="1649685" y="0"/>
                    </a:lnTo>
                    <a:lnTo>
                      <a:pt x="1649685" y="424086"/>
                    </a:lnTo>
                    <a:lnTo>
                      <a:pt x="0" y="424086"/>
                    </a:lnTo>
                    <a:close/>
                  </a:path>
                </a:pathLst>
              </a:custGeom>
              <a:solidFill>
                <a:srgbClr val="FFFFFF">
                  <a:alpha val="41961"/>
                </a:srgbClr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56" name="TextBox 56"/>
              <p:cNvSpPr txBox="1"/>
              <p:nvPr/>
            </p:nvSpPr>
            <p:spPr>
              <a:xfrm>
                <a:off x="0" y="-19050"/>
                <a:ext cx="1649685" cy="443136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57" name="TextBox 57"/>
            <p:cNvSpPr txBox="1"/>
            <p:nvPr/>
          </p:nvSpPr>
          <p:spPr>
            <a:xfrm>
              <a:off x="771684" y="598400"/>
              <a:ext cx="5118630" cy="342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 b="1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Be a disseminator - spread the word</a:t>
              </a:r>
            </a:p>
          </p:txBody>
        </p:sp>
        <p:grpSp>
          <p:nvGrpSpPr>
            <p:cNvPr id="58" name="Group 58"/>
            <p:cNvGrpSpPr/>
            <p:nvPr/>
          </p:nvGrpSpPr>
          <p:grpSpPr>
            <a:xfrm>
              <a:off x="360732" y="636500"/>
              <a:ext cx="319790" cy="304800"/>
              <a:chOff x="0" y="0"/>
              <a:chExt cx="812800" cy="774700"/>
            </a:xfrm>
          </p:grpSpPr>
          <p:sp>
            <p:nvSpPr>
              <p:cNvPr id="59" name="Freeform 59"/>
              <p:cNvSpPr/>
              <p:nvPr/>
            </p:nvSpPr>
            <p:spPr>
              <a:xfrm>
                <a:off x="0" y="0"/>
                <a:ext cx="812800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747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60" name="TextBox 60"/>
              <p:cNvSpPr txBox="1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61" name="TextBox 61"/>
            <p:cNvSpPr txBox="1"/>
            <p:nvPr/>
          </p:nvSpPr>
          <p:spPr>
            <a:xfrm>
              <a:off x="771684" y="1057256"/>
              <a:ext cx="5118630" cy="342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 b="1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Be a participant - join the events</a:t>
              </a:r>
            </a:p>
          </p:txBody>
        </p:sp>
        <p:grpSp>
          <p:nvGrpSpPr>
            <p:cNvPr id="62" name="Group 62"/>
            <p:cNvGrpSpPr/>
            <p:nvPr/>
          </p:nvGrpSpPr>
          <p:grpSpPr>
            <a:xfrm>
              <a:off x="360732" y="1095356"/>
              <a:ext cx="319790" cy="304800"/>
              <a:chOff x="0" y="0"/>
              <a:chExt cx="812800" cy="774700"/>
            </a:xfrm>
          </p:grpSpPr>
          <p:sp>
            <p:nvSpPr>
              <p:cNvPr id="63" name="Freeform 63"/>
              <p:cNvSpPr/>
              <p:nvPr/>
            </p:nvSpPr>
            <p:spPr>
              <a:xfrm>
                <a:off x="0" y="0"/>
                <a:ext cx="812800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747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64" name="TextBox 64"/>
              <p:cNvSpPr txBox="1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  <p:sp>
          <p:nvSpPr>
            <p:cNvPr id="65" name="TextBox 65"/>
            <p:cNvSpPr txBox="1"/>
            <p:nvPr/>
          </p:nvSpPr>
          <p:spPr>
            <a:xfrm>
              <a:off x="771684" y="137519"/>
              <a:ext cx="5118630" cy="34290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2100"/>
                </a:lnSpc>
                <a:spcBef>
                  <a:spcPct val="0"/>
                </a:spcBef>
              </a:pPr>
              <a:r>
                <a:rPr lang="en-US" sz="1500" b="1">
                  <a:solidFill>
                    <a:srgbClr val="FFFFFF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Be a event host - organise an activity</a:t>
              </a:r>
            </a:p>
          </p:txBody>
        </p:sp>
        <p:grpSp>
          <p:nvGrpSpPr>
            <p:cNvPr id="66" name="Group 66"/>
            <p:cNvGrpSpPr/>
            <p:nvPr/>
          </p:nvGrpSpPr>
          <p:grpSpPr>
            <a:xfrm>
              <a:off x="360732" y="177644"/>
              <a:ext cx="319790" cy="304800"/>
              <a:chOff x="0" y="0"/>
              <a:chExt cx="812800" cy="774700"/>
            </a:xfrm>
          </p:grpSpPr>
          <p:sp>
            <p:nvSpPr>
              <p:cNvPr id="67" name="Freeform 67"/>
              <p:cNvSpPr/>
              <p:nvPr/>
            </p:nvSpPr>
            <p:spPr>
              <a:xfrm>
                <a:off x="0" y="0"/>
                <a:ext cx="812800" cy="7747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74700">
                    <a:moveTo>
                      <a:pt x="406400" y="0"/>
                    </a:moveTo>
                    <a:lnTo>
                      <a:pt x="502338" y="295909"/>
                    </a:lnTo>
                    <a:lnTo>
                      <a:pt x="812800" y="295909"/>
                    </a:lnTo>
                    <a:lnTo>
                      <a:pt x="561631" y="478791"/>
                    </a:lnTo>
                    <a:lnTo>
                      <a:pt x="657569" y="774700"/>
                    </a:lnTo>
                    <a:lnTo>
                      <a:pt x="406400" y="591819"/>
                    </a:lnTo>
                    <a:lnTo>
                      <a:pt x="155231" y="774700"/>
                    </a:lnTo>
                    <a:lnTo>
                      <a:pt x="251169" y="478791"/>
                    </a:lnTo>
                    <a:lnTo>
                      <a:pt x="0" y="295909"/>
                    </a:lnTo>
                    <a:lnTo>
                      <a:pt x="310462" y="295909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FFFFF"/>
              </a:solidFill>
            </p:spPr>
            <p:txBody>
              <a:bodyPr/>
              <a:lstStyle/>
              <a:p>
                <a:endParaRPr lang="nl-NL"/>
              </a:p>
            </p:txBody>
          </p:sp>
          <p:sp>
            <p:nvSpPr>
              <p:cNvPr id="68" name="TextBox 68"/>
              <p:cNvSpPr txBox="1"/>
              <p:nvPr/>
            </p:nvSpPr>
            <p:spPr>
              <a:xfrm>
                <a:off x="228600" y="247650"/>
                <a:ext cx="355600" cy="3619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680"/>
                  </a:lnSpc>
                </a:pPr>
                <a:endParaRPr/>
              </a:p>
            </p:txBody>
          </p:sp>
        </p:grpSp>
      </p:grpSp>
      <p:sp>
        <p:nvSpPr>
          <p:cNvPr id="69" name="TextBox 69"/>
          <p:cNvSpPr txBox="1"/>
          <p:nvPr/>
        </p:nvSpPr>
        <p:spPr>
          <a:xfrm rot="-772411">
            <a:off x="5603435" y="7682359"/>
            <a:ext cx="1573195" cy="6491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500"/>
              </a:lnSpc>
            </a:pPr>
            <a:r>
              <a:rPr lang="en-US" sz="2500">
                <a:solidFill>
                  <a:srgbClr val="FFFFFF"/>
                </a:solidFill>
                <a:latin typeface="Montserrat Classic"/>
                <a:ea typeface="Montserrat Classic"/>
                <a:cs typeface="Montserrat Classic"/>
                <a:sym typeface="Montserrat Classic"/>
              </a:rPr>
              <a:t>#EUPHW</a:t>
            </a:r>
          </a:p>
        </p:txBody>
      </p:sp>
      <p:sp>
        <p:nvSpPr>
          <p:cNvPr id="70" name="Freeform 70"/>
          <p:cNvSpPr/>
          <p:nvPr/>
        </p:nvSpPr>
        <p:spPr>
          <a:xfrm>
            <a:off x="502795" y="4623579"/>
            <a:ext cx="843742" cy="843742"/>
          </a:xfrm>
          <a:custGeom>
            <a:avLst/>
            <a:gdLst/>
            <a:ahLst/>
            <a:cxnLst/>
            <a:rect l="l" t="t" r="r" b="b"/>
            <a:pathLst>
              <a:path w="843742" h="843742">
                <a:moveTo>
                  <a:pt x="0" y="0"/>
                </a:moveTo>
                <a:lnTo>
                  <a:pt x="843742" y="0"/>
                </a:lnTo>
                <a:lnTo>
                  <a:pt x="843742" y="843742"/>
                </a:lnTo>
                <a:lnTo>
                  <a:pt x="0" y="843742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l="-5919" t="-5799" r="-5764" b="-5883"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71" name="Freeform 71"/>
          <p:cNvSpPr/>
          <p:nvPr/>
        </p:nvSpPr>
        <p:spPr>
          <a:xfrm>
            <a:off x="3350340" y="4623579"/>
            <a:ext cx="843742" cy="843742"/>
          </a:xfrm>
          <a:custGeom>
            <a:avLst/>
            <a:gdLst/>
            <a:ahLst/>
            <a:cxnLst/>
            <a:rect l="l" t="t" r="r" b="b"/>
            <a:pathLst>
              <a:path w="843742" h="843742">
                <a:moveTo>
                  <a:pt x="0" y="0"/>
                </a:moveTo>
                <a:lnTo>
                  <a:pt x="843742" y="0"/>
                </a:lnTo>
                <a:lnTo>
                  <a:pt x="843742" y="843742"/>
                </a:lnTo>
                <a:lnTo>
                  <a:pt x="0" y="843742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72" name="Freeform 72"/>
          <p:cNvSpPr/>
          <p:nvPr/>
        </p:nvSpPr>
        <p:spPr>
          <a:xfrm>
            <a:off x="1920764" y="4623579"/>
            <a:ext cx="843742" cy="843742"/>
          </a:xfrm>
          <a:custGeom>
            <a:avLst/>
            <a:gdLst/>
            <a:ahLst/>
            <a:cxnLst/>
            <a:rect l="l" t="t" r="r" b="b"/>
            <a:pathLst>
              <a:path w="843742" h="843742">
                <a:moveTo>
                  <a:pt x="0" y="0"/>
                </a:moveTo>
                <a:lnTo>
                  <a:pt x="843742" y="0"/>
                </a:lnTo>
                <a:lnTo>
                  <a:pt x="843742" y="843742"/>
                </a:lnTo>
                <a:lnTo>
                  <a:pt x="0" y="843742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nl-NL"/>
          </a:p>
        </p:txBody>
      </p:sp>
      <p:sp>
        <p:nvSpPr>
          <p:cNvPr id="73" name="Freeform 73"/>
          <p:cNvSpPr/>
          <p:nvPr/>
        </p:nvSpPr>
        <p:spPr>
          <a:xfrm>
            <a:off x="4766893" y="4623579"/>
            <a:ext cx="842048" cy="843742"/>
          </a:xfrm>
          <a:custGeom>
            <a:avLst/>
            <a:gdLst/>
            <a:ahLst/>
            <a:cxnLst/>
            <a:rect l="l" t="t" r="r" b="b"/>
            <a:pathLst>
              <a:path w="842048" h="843742">
                <a:moveTo>
                  <a:pt x="0" y="0"/>
                </a:moveTo>
                <a:lnTo>
                  <a:pt x="842048" y="0"/>
                </a:lnTo>
                <a:lnTo>
                  <a:pt x="842048" y="843742"/>
                </a:lnTo>
                <a:lnTo>
                  <a:pt x="0" y="843742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 l="-5834" t="-5775" r="-5727" b="-5562"/>
            </a:stretch>
          </a:blipFill>
        </p:spPr>
        <p:txBody>
          <a:bodyPr/>
          <a:lstStyle/>
          <a:p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117</Words>
  <Application>Microsoft Office PowerPoint</Application>
  <PresentationFormat>Aangepast</PresentationFormat>
  <Paragraphs>21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Montserrat Classic</vt:lpstr>
      <vt:lpstr>Montserrat Bold Italics</vt:lpstr>
      <vt:lpstr>Montserrat</vt:lpstr>
      <vt:lpstr>Montserrat Bold</vt:lpstr>
      <vt:lpstr>Calibri</vt:lpstr>
      <vt:lpstr>Arial</vt:lpstr>
      <vt:lpstr>Office Theme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Copy of Editable flyer</dc:title>
  <dc:creator>José Velthuis</dc:creator>
  <cp:lastModifiedBy>José Velthuis</cp:lastModifiedBy>
  <cp:revision>2</cp:revision>
  <dcterms:created xsi:type="dcterms:W3CDTF">2006-08-16T00:00:00Z</dcterms:created>
  <dcterms:modified xsi:type="dcterms:W3CDTF">2026-03-04T10:27:05Z</dcterms:modified>
  <dc:identifier>DAHC-bUbtQk</dc:identifier>
</cp:coreProperties>
</file>