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steve\Desktop\gr&#224;fics%20publicacions%20immigr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04146712904349"/>
          <c:y val="4.2938617177187825E-2"/>
          <c:w val="0.82029685893980719"/>
          <c:h val="0.840623572672203"/>
        </c:manualLayout>
      </c:layout>
      <c:scatterChart>
        <c:scatterStyle val="lineMarker"/>
        <c:varyColors val="0"/>
        <c:ser>
          <c:idx val="0"/>
          <c:order val="0"/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031215100670898E-3"/>
                  <c:y val="-6.2843526254517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BA3-4441-9148-AD571EED03A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8849754628352305E-2"/>
                  <c:y val="-0.1593560063643596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1566719614924E-2"/>
                  <c:y val="-9.9914943156437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BA3-4441-9148-AD571EED03A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Hoja3!$A$18:$A$30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xVal>
          <c:yVal>
            <c:numRef>
              <c:f>Hoja3!$B$18:$B$30</c:f>
              <c:numCache>
                <c:formatCode>General</c:formatCode>
                <c:ptCount val="13"/>
                <c:pt idx="0">
                  <c:v>40</c:v>
                </c:pt>
                <c:pt idx="1">
                  <c:v>138</c:v>
                </c:pt>
                <c:pt idx="2">
                  <c:v>186</c:v>
                </c:pt>
                <c:pt idx="3">
                  <c:v>571</c:v>
                </c:pt>
                <c:pt idx="4">
                  <c:v>230</c:v>
                </c:pt>
                <c:pt idx="5">
                  <c:v>444</c:v>
                </c:pt>
                <c:pt idx="6">
                  <c:v>600</c:v>
                </c:pt>
                <c:pt idx="7">
                  <c:v>715</c:v>
                </c:pt>
                <c:pt idx="8">
                  <c:v>823</c:v>
                </c:pt>
                <c:pt idx="9">
                  <c:v>978</c:v>
                </c:pt>
                <c:pt idx="10">
                  <c:v>1300</c:v>
                </c:pt>
                <c:pt idx="11">
                  <c:v>1459</c:v>
                </c:pt>
                <c:pt idx="12">
                  <c:v>1660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BA3-4441-9148-AD571EED0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8897688"/>
        <c:axId val="488901608"/>
      </c:scatterChart>
      <c:valAx>
        <c:axId val="488897688"/>
        <c:scaling>
          <c:orientation val="minMax"/>
          <c:max val="2019"/>
          <c:min val="2004"/>
        </c:scaling>
        <c:delete val="1"/>
        <c:axPos val="b"/>
        <c:numFmt formatCode="General" sourceLinked="1"/>
        <c:majorTickMark val="none"/>
        <c:minorTickMark val="none"/>
        <c:tickLblPos val="nextTo"/>
        <c:crossAx val="488901608"/>
        <c:crosses val="autoZero"/>
        <c:crossBetween val="midCat"/>
        <c:majorUnit val="1"/>
      </c:valAx>
      <c:valAx>
        <c:axId val="488901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488897688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0.12192</cdr:x>
      <cdr:y>0.86117</cdr:y>
    </cdr:from>
    <cdr:to>
      <cdr:x>1</cdr:x>
      <cdr:y>1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637331" y="2191310"/>
          <a:ext cx="4589983" cy="3532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dirty="0" smtClean="0"/>
            <a:t>2004                                                                                                                          2019</a:t>
          </a:r>
          <a:endParaRPr lang="nb-NO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902E9-9B89-4A68-969D-3E809574A1DB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37098-B763-4818-8090-A9C4C3C671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096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7560A-5DD3-4051-A74B-A0F93A2882C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21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88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142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739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19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747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451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973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611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454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40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55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EA22F-1C50-4E17-A769-A0B985BB79F7}" type="datetimeFigureOut">
              <a:rPr lang="nb-NO" smtClean="0"/>
              <a:t>19.11.2019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7A247-BAD4-4545-92EC-6FCA58D4EB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082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emf"/><Relationship Id="rId4" Type="http://schemas.openxmlformats.org/officeDocument/2006/relationships/image" Target="../media/image2.png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eupha.org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0617"/>
            <a:ext cx="2395470" cy="9799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/>
          <p:cNvSpPr txBox="1">
            <a:spLocks/>
          </p:cNvSpPr>
          <p:nvPr/>
        </p:nvSpPr>
        <p:spPr>
          <a:xfrm>
            <a:off x="1858422" y="2780929"/>
            <a:ext cx="8229600" cy="315781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 flipH="1" flipV="1">
            <a:off x="10204013" y="5659091"/>
            <a:ext cx="331072" cy="58855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950526" y="5938740"/>
            <a:ext cx="4737044" cy="757535"/>
            <a:chOff x="109521540" y="111020361"/>
            <a:chExt cx="3279107" cy="486325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9521540" y="111268058"/>
              <a:ext cx="1026371" cy="234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10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www.eupha.org</a:t>
              </a:r>
              <a:endParaRPr lang="nl-NL" altLang="nl-NL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110714655" y="111271794"/>
              <a:ext cx="905911" cy="234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10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@EUPHActs</a:t>
              </a:r>
              <a:endParaRPr lang="nl-NL" altLang="nl-NL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111650975" y="111268648"/>
              <a:ext cx="1149672" cy="2348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10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office@eupha.org</a:t>
              </a:r>
              <a:endParaRPr lang="nl-NL" altLang="nl-NL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31" name="Picture 7" descr="Image result for twitter"/>
            <p:cNvPicPr preferRelativeResize="0"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059644" y="111020361"/>
              <a:ext cx="216000" cy="2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 descr="Image result for www logo"/>
            <p:cNvPicPr preferRelativeResize="0"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928958" y="111024603"/>
              <a:ext cx="216000" cy="2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 descr="Image result for email logo"/>
            <p:cNvPicPr preferRelativeResize="0"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20369" y="111051833"/>
              <a:ext cx="216000" cy="2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Titel 1"/>
          <p:cNvSpPr txBox="1">
            <a:spLocks/>
          </p:cNvSpPr>
          <p:nvPr/>
        </p:nvSpPr>
        <p:spPr>
          <a:xfrm>
            <a:off x="2371166" y="246320"/>
            <a:ext cx="8959917" cy="10965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Section for Migrant and Ethnic Minority Health</a:t>
            </a:r>
            <a:endParaRPr lang="nl-NL" sz="3600" b="1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4617" y="-231823"/>
            <a:ext cx="11183325" cy="435377"/>
          </a:xfrm>
        </p:spPr>
        <p:txBody>
          <a:bodyPr>
            <a:normAutofit fontScale="90000"/>
          </a:bodyPr>
          <a:lstStyle/>
          <a:p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0" y="1235633"/>
            <a:ext cx="5997575" cy="483844"/>
          </a:xfrm>
        </p:spPr>
        <p:txBody>
          <a:bodyPr>
            <a:noAutofit/>
          </a:bodyPr>
          <a:lstStyle/>
          <a:p>
            <a:r>
              <a:rPr lang="nb-NO" sz="3200" dirty="0" err="1" smtClean="0">
                <a:solidFill>
                  <a:srgbClr val="00B050"/>
                </a:solidFill>
              </a:rPr>
              <a:t>Section</a:t>
            </a:r>
            <a:r>
              <a:rPr lang="nb-NO" sz="3200" dirty="0" smtClean="0">
                <a:solidFill>
                  <a:srgbClr val="00B050"/>
                </a:solidFill>
              </a:rPr>
              <a:t> Growth</a:t>
            </a:r>
            <a:endParaRPr lang="nb-NO" sz="3200" dirty="0">
              <a:solidFill>
                <a:srgbClr val="00B050"/>
              </a:solidFill>
            </a:endParaRPr>
          </a:p>
        </p:txBody>
      </p:sp>
      <p:pic>
        <p:nvPicPr>
          <p:cNvPr id="22" name="Plassholder for innhold 21"/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207" y="5205494"/>
            <a:ext cx="1484962" cy="1576106"/>
          </a:xfrm>
        </p:spPr>
      </p:pic>
      <p:sp>
        <p:nvSpPr>
          <p:cNvPr id="10" name="Plassholder for tekst 9"/>
          <p:cNvSpPr>
            <a:spLocks noGrp="1"/>
          </p:cNvSpPr>
          <p:nvPr>
            <p:ph type="body" sz="quarter" idx="3"/>
          </p:nvPr>
        </p:nvSpPr>
        <p:spPr>
          <a:xfrm>
            <a:off x="5950526" y="785612"/>
            <a:ext cx="5404862" cy="866437"/>
          </a:xfrm>
        </p:spPr>
        <p:txBody>
          <a:bodyPr>
            <a:normAutofit/>
          </a:bodyPr>
          <a:lstStyle/>
          <a:p>
            <a:r>
              <a:rPr lang="nb-NO" sz="3200" dirty="0" smtClean="0">
                <a:solidFill>
                  <a:srgbClr val="0070C0"/>
                </a:solidFill>
              </a:rPr>
              <a:t>Our </a:t>
            </a:r>
            <a:r>
              <a:rPr lang="nb-NO" sz="3200" dirty="0" err="1" smtClean="0">
                <a:solidFill>
                  <a:srgbClr val="0070C0"/>
                </a:solidFill>
              </a:rPr>
              <a:t>year</a:t>
            </a:r>
            <a:r>
              <a:rPr lang="nb-NO" sz="3200" dirty="0" smtClean="0">
                <a:solidFill>
                  <a:srgbClr val="0070C0"/>
                </a:solidFill>
              </a:rPr>
              <a:t> 2018- 2019</a:t>
            </a:r>
            <a:endParaRPr lang="nb-NO" sz="3200" dirty="0">
              <a:solidFill>
                <a:srgbClr val="0070C0"/>
              </a:solidFill>
            </a:endParaRPr>
          </a:p>
        </p:txBody>
      </p:sp>
      <p:sp>
        <p:nvSpPr>
          <p:cNvPr id="13" name="Plassholder for innhold 12"/>
          <p:cNvSpPr>
            <a:spLocks noGrp="1"/>
          </p:cNvSpPr>
          <p:nvPr>
            <p:ph sz="quarter" idx="4"/>
          </p:nvPr>
        </p:nvSpPr>
        <p:spPr>
          <a:xfrm>
            <a:off x="6043489" y="1861136"/>
            <a:ext cx="5749293" cy="4286691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Launch of a </a:t>
            </a:r>
            <a:r>
              <a:rPr lang="en-US" b="1" dirty="0" err="1" smtClean="0"/>
              <a:t>newEUPHA</a:t>
            </a:r>
            <a:r>
              <a:rPr lang="en-US" b="1" dirty="0" smtClean="0"/>
              <a:t> </a:t>
            </a:r>
            <a:r>
              <a:rPr lang="en-US" b="1" dirty="0"/>
              <a:t>MEM Section </a:t>
            </a:r>
            <a:r>
              <a:rPr lang="en-US" b="1" dirty="0" smtClean="0"/>
              <a:t>Strategy</a:t>
            </a:r>
          </a:p>
          <a:p>
            <a:r>
              <a:rPr lang="en-US" b="1" dirty="0" smtClean="0"/>
              <a:t> Follow </a:t>
            </a:r>
            <a:r>
              <a:rPr lang="en-US" b="1" dirty="0"/>
              <a:t>up MERH 2018   – Establishing the Interim Working Committee Global Society </a:t>
            </a:r>
            <a:endParaRPr lang="en-US" b="1" dirty="0" smtClean="0"/>
          </a:p>
          <a:p>
            <a:r>
              <a:rPr lang="en-US" b="1" dirty="0"/>
              <a:t>Participation of Section in International Conferences/Events  </a:t>
            </a:r>
            <a:endParaRPr lang="nb-NO" dirty="0"/>
          </a:p>
          <a:p>
            <a:r>
              <a:rPr lang="en-US" b="1" dirty="0"/>
              <a:t>WHO </a:t>
            </a:r>
            <a:r>
              <a:rPr lang="en-US" b="1" dirty="0" smtClean="0"/>
              <a:t>collaboration – International Summer School Turkey</a:t>
            </a:r>
          </a:p>
          <a:p>
            <a:r>
              <a:rPr lang="en-US" b="1" dirty="0" smtClean="0"/>
              <a:t>Section Activities- Preconference Marseille Working Groups</a:t>
            </a:r>
            <a:endParaRPr lang="nb-NO" dirty="0"/>
          </a:p>
          <a:p>
            <a:endParaRPr lang="nb-NO" dirty="0"/>
          </a:p>
        </p:txBody>
      </p:sp>
      <p:graphicFrame>
        <p:nvGraphicFramePr>
          <p:cNvPr id="19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444952"/>
              </p:ext>
            </p:extLst>
          </p:nvPr>
        </p:nvGraphicFramePr>
        <p:xfrm>
          <a:off x="289193" y="1858544"/>
          <a:ext cx="5227315" cy="2544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5" name="Bild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5545" y="5082016"/>
            <a:ext cx="1451435" cy="1748758"/>
          </a:xfrm>
          <a:prstGeom prst="rect">
            <a:avLst/>
          </a:prstGeom>
        </p:spPr>
      </p:pic>
      <p:sp>
        <p:nvSpPr>
          <p:cNvPr id="17" name="TekstSylinder 16"/>
          <p:cNvSpPr txBox="1"/>
          <p:nvPr/>
        </p:nvSpPr>
        <p:spPr>
          <a:xfrm>
            <a:off x="123736" y="4532169"/>
            <a:ext cx="206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President</a:t>
            </a:r>
          </a:p>
          <a:p>
            <a:r>
              <a:rPr lang="nb-NO" b="1" dirty="0" smtClean="0"/>
              <a:t>Bernadette Kumar </a:t>
            </a:r>
            <a:endParaRPr lang="nb-NO" b="1" dirty="0"/>
          </a:p>
        </p:txBody>
      </p:sp>
      <p:pic>
        <p:nvPicPr>
          <p:cNvPr id="18" name="Bild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230655" y="5112341"/>
            <a:ext cx="1476032" cy="1745659"/>
          </a:xfrm>
          <a:prstGeom prst="rect">
            <a:avLst/>
          </a:prstGeom>
        </p:spPr>
      </p:pic>
      <p:sp>
        <p:nvSpPr>
          <p:cNvPr id="20" name="TekstSylinder 19"/>
          <p:cNvSpPr txBox="1"/>
          <p:nvPr/>
        </p:nvSpPr>
        <p:spPr>
          <a:xfrm>
            <a:off x="2173129" y="4435685"/>
            <a:ext cx="2021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Vice President</a:t>
            </a:r>
          </a:p>
          <a:p>
            <a:r>
              <a:rPr lang="nb-NO" b="1" dirty="0" smtClean="0"/>
              <a:t>Charles Agyemang</a:t>
            </a:r>
            <a:endParaRPr lang="nb-NO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4052171" y="4458099"/>
            <a:ext cx="2116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Vice President</a:t>
            </a:r>
          </a:p>
          <a:p>
            <a:r>
              <a:rPr lang="pt-BR" b="1" dirty="0"/>
              <a:t>Maria Luisa </a:t>
            </a:r>
            <a:r>
              <a:rPr lang="pt-BR" b="1" dirty="0" smtClean="0"/>
              <a:t>Vazquez</a:t>
            </a:r>
            <a:endParaRPr lang="nb-NO" b="1" dirty="0"/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10687570" y="6091159"/>
            <a:ext cx="1403797" cy="605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710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9245" y="118398"/>
            <a:ext cx="10650828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Section for Migrant and Ethnic Minority Health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b-NO" b="1" dirty="0" smtClean="0">
                <a:solidFill>
                  <a:srgbClr val="C00000"/>
                </a:solidFill>
              </a:rPr>
              <a:t>. </a:t>
            </a:r>
            <a:r>
              <a:rPr lang="nb-NO" b="1" dirty="0">
                <a:solidFill>
                  <a:srgbClr val="C00000"/>
                </a:solidFill>
              </a:rPr>
              <a:t>Achievements: </a:t>
            </a:r>
            <a:r>
              <a:rPr lang="nb-NO" sz="3100" b="1" dirty="0">
                <a:solidFill>
                  <a:srgbClr val="C00000"/>
                </a:solidFill>
              </a:rPr>
              <a:t>networking/knowledge</a:t>
            </a:r>
            <a:endParaRPr lang="es-ES_tradnl" sz="3100" dirty="0"/>
          </a:p>
        </p:txBody>
      </p:sp>
      <p:sp>
        <p:nvSpPr>
          <p:cNvPr id="3" name="Flecha derecha 2"/>
          <p:cNvSpPr/>
          <p:nvPr/>
        </p:nvSpPr>
        <p:spPr>
          <a:xfrm>
            <a:off x="1631504" y="4394448"/>
            <a:ext cx="8676456" cy="447378"/>
          </a:xfrm>
          <a:prstGeom prst="rightArrow">
            <a:avLst>
              <a:gd name="adj1" fmla="val 50000"/>
              <a:gd name="adj2" fmla="val 109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CuadroTexto 3"/>
          <p:cNvSpPr txBox="1"/>
          <p:nvPr/>
        </p:nvSpPr>
        <p:spPr>
          <a:xfrm>
            <a:off x="1631505" y="3186562"/>
            <a:ext cx="118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2004</a:t>
            </a:r>
          </a:p>
          <a:p>
            <a:r>
              <a:rPr lang="es-ES_tradnl" dirty="0"/>
              <a:t>Rotterdam</a:t>
            </a:r>
          </a:p>
          <a:p>
            <a:r>
              <a:rPr lang="es-ES_tradnl" dirty="0"/>
              <a:t>150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3555874" y="3186562"/>
            <a:ext cx="1027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2008</a:t>
            </a:r>
          </a:p>
          <a:p>
            <a:r>
              <a:rPr lang="es-ES_tradnl" dirty="0"/>
              <a:t>Malmö</a:t>
            </a:r>
          </a:p>
          <a:p>
            <a:r>
              <a:rPr lang="es-ES_tradnl" dirty="0"/>
              <a:t>200</a:t>
            </a:r>
            <a:endParaRPr lang="es-ES_tradnl" dirty="0"/>
          </a:p>
        </p:txBody>
      </p:sp>
      <p:sp>
        <p:nvSpPr>
          <p:cNvPr id="9" name="CuadroTexto 8"/>
          <p:cNvSpPr txBox="1"/>
          <p:nvPr/>
        </p:nvSpPr>
        <p:spPr>
          <a:xfrm>
            <a:off x="4729787" y="3186562"/>
            <a:ext cx="103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2010</a:t>
            </a:r>
          </a:p>
          <a:p>
            <a:r>
              <a:rPr lang="es-ES_tradnl" dirty="0"/>
              <a:t>Pécs</a:t>
            </a:r>
          </a:p>
          <a:p>
            <a:r>
              <a:rPr lang="es-ES_tradnl" dirty="0"/>
              <a:t>275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944721" y="3183086"/>
            <a:ext cx="9457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2012</a:t>
            </a:r>
          </a:p>
          <a:p>
            <a:r>
              <a:rPr lang="es-ES_tradnl" dirty="0" err="1"/>
              <a:t>Milan</a:t>
            </a:r>
            <a:endParaRPr lang="es-ES_tradnl" dirty="0"/>
          </a:p>
          <a:p>
            <a:r>
              <a:rPr lang="es-ES_tradnl" dirty="0"/>
              <a:t>300</a:t>
            </a:r>
            <a:endParaRPr lang="es-ES_tradn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007381" y="3186562"/>
            <a:ext cx="1101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2014</a:t>
            </a:r>
          </a:p>
          <a:p>
            <a:r>
              <a:rPr lang="es-ES_tradnl" dirty="0"/>
              <a:t>Granada</a:t>
            </a:r>
          </a:p>
          <a:p>
            <a:r>
              <a:rPr lang="es-ES_tradnl" dirty="0"/>
              <a:t>375</a:t>
            </a:r>
            <a:endParaRPr lang="es-ES_tradn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297956" y="3156188"/>
            <a:ext cx="1154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2018</a:t>
            </a:r>
          </a:p>
          <a:p>
            <a:r>
              <a:rPr lang="es-ES_tradnl" dirty="0"/>
              <a:t>Edinburgh</a:t>
            </a:r>
          </a:p>
          <a:p>
            <a:r>
              <a:rPr lang="es-ES_tradnl" dirty="0"/>
              <a:t>732</a:t>
            </a:r>
            <a:endParaRPr lang="es-ES_tradnl" dirty="0"/>
          </a:p>
        </p:txBody>
      </p:sp>
      <p:cxnSp>
        <p:nvCxnSpPr>
          <p:cNvPr id="14" name="Conector recto 13"/>
          <p:cNvCxnSpPr/>
          <p:nvPr/>
        </p:nvCxnSpPr>
        <p:spPr>
          <a:xfrm>
            <a:off x="2135560" y="4121746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6196812" y="4087818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3935760" y="4087818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5102290" y="4087818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8385856" y="4087818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7291334" y="4087818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336" y="2264217"/>
            <a:ext cx="1988665" cy="723653"/>
          </a:xfrm>
          <a:prstGeom prst="rect">
            <a:avLst/>
          </a:prstGeom>
        </p:spPr>
      </p:pic>
      <p:cxnSp>
        <p:nvCxnSpPr>
          <p:cNvPr id="22" name="Conector recto 21"/>
          <p:cNvCxnSpPr/>
          <p:nvPr/>
        </p:nvCxnSpPr>
        <p:spPr>
          <a:xfrm>
            <a:off x="9480376" y="4087818"/>
            <a:ext cx="0" cy="1008113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8235350" y="3186562"/>
            <a:ext cx="11010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2016</a:t>
            </a:r>
          </a:p>
          <a:p>
            <a:r>
              <a:rPr lang="es-ES_tradnl" dirty="0"/>
              <a:t>Oslo</a:t>
            </a:r>
          </a:p>
          <a:p>
            <a:r>
              <a:rPr lang="es-ES_tradnl" dirty="0"/>
              <a:t>400</a:t>
            </a:r>
            <a:endParaRPr lang="es-ES_tradnl" dirty="0"/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2" y="5291983"/>
            <a:ext cx="739648" cy="723356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455" y="2536099"/>
            <a:ext cx="1217936" cy="530310"/>
          </a:xfrm>
          <a:prstGeom prst="rect">
            <a:avLst/>
          </a:prstGeom>
        </p:spPr>
      </p:pic>
      <p:graphicFrame>
        <p:nvGraphicFramePr>
          <p:cNvPr id="27" name="Tabla 26"/>
          <p:cNvGraphicFramePr>
            <a:graphicFrameLocks noGrp="1"/>
          </p:cNvGraphicFramePr>
          <p:nvPr>
            <p:extLst/>
          </p:nvPr>
        </p:nvGraphicFramePr>
        <p:xfrm>
          <a:off x="1800914" y="5938067"/>
          <a:ext cx="1666876" cy="409099"/>
        </p:xfrm>
        <a:graphic>
          <a:graphicData uri="http://schemas.openxmlformats.org/drawingml/2006/table">
            <a:tbl>
              <a:tblPr/>
              <a:tblGrid>
                <a:gridCol w="833438"/>
                <a:gridCol w="833438"/>
              </a:tblGrid>
              <a:tr h="409099"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 descr="https://eupha.org/repository/sections/migr/4th-Conference-on-Migrant-and-Ethnic-Minority-Health-in-Europe_lar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506" y="5366808"/>
            <a:ext cx="16668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" name="Tabla 27"/>
          <p:cNvGraphicFramePr>
            <a:graphicFrameLocks noGrp="1"/>
          </p:cNvGraphicFramePr>
          <p:nvPr>
            <p:extLst/>
          </p:nvPr>
        </p:nvGraphicFramePr>
        <p:xfrm>
          <a:off x="2423593" y="6303600"/>
          <a:ext cx="1132281" cy="365760"/>
        </p:xfrm>
        <a:graphic>
          <a:graphicData uri="http://schemas.openxmlformats.org/drawingml/2006/table">
            <a:tbl>
              <a:tblPr/>
              <a:tblGrid>
                <a:gridCol w="569425"/>
                <a:gridCol w="562856"/>
              </a:tblGrid>
              <a:tr h="323692"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https://eupha.org/repository/sections/migr/pecs_conference_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219" y="2386567"/>
            <a:ext cx="1271577" cy="558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812747" y="1523889"/>
            <a:ext cx="4789453" cy="569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00" b="1" dirty="0">
                <a:latin typeface="+mj-lt"/>
                <a:ea typeface="+mj-ea"/>
                <a:cs typeface="+mj-cs"/>
              </a:rPr>
              <a:t>European MEMH conference </a:t>
            </a:r>
            <a:endParaRPr lang="es-ES_tradnl" sz="31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967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105</Words>
  <Application>Microsoft Office PowerPoint</Application>
  <PresentationFormat>Widescreen</PresentationFormat>
  <Paragraphs>45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Section for Migrant and Ethnic Minority Health . Achievements: networking/knowledge</vt:lpstr>
    </vt:vector>
  </TitlesOfParts>
  <Company>FHI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Kumar, Bernadette Nirmal</dc:creator>
  <cp:lastModifiedBy>Kumar, Bernadette Nirmal</cp:lastModifiedBy>
  <cp:revision>10</cp:revision>
  <dcterms:created xsi:type="dcterms:W3CDTF">2019-11-19T17:18:51Z</dcterms:created>
  <dcterms:modified xsi:type="dcterms:W3CDTF">2019-11-20T08:15:33Z</dcterms:modified>
</cp:coreProperties>
</file>