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8288000" cy="10287000"/>
  <p:notesSz cx="6858000" cy="9144000"/>
  <p:embeddedFontLst>
    <p:embeddedFont>
      <p:font typeface="Montserrat" panose="00000500000000000000" pitchFamily="2" charset="0"/>
      <p:regular r:id="rId5"/>
      <p:bold r:id="rId6"/>
    </p:embeddedFont>
    <p:embeddedFont>
      <p:font typeface="Montserrat Bold" panose="00000800000000000000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9356" autoAdjust="0"/>
  </p:normalViewPr>
  <p:slideViewPr>
    <p:cSldViewPr>
      <p:cViewPr>
        <p:scale>
          <a:sx n="30" d="100"/>
          <a:sy n="30" d="100"/>
        </p:scale>
        <p:origin x="1460" y="3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ableStyles" Target="tableStyles.xml"/><Relationship Id="rId5" Type="http://schemas.openxmlformats.org/officeDocument/2006/relationships/font" Target="fonts/font1.fntdata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640E6-15B5-4212-BF42-D979DEC39B33}" type="datetimeFigureOut">
              <a:rPr lang="nl-NL" smtClean="0"/>
              <a:t>8-4-2025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FD77D-BA90-4CD5-A954-3C0C57364ED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212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mployment-social-affairs.ec.europa.eu/news/new-eurobarometer-survey-shows-strong-social-europe-top-priority-eu-citizens-2024-04-12_en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mployment-social-affairs.ec.europa.eu/news/new-eurobarometer-survey-shows-strong-social-europe-top-priority-eu-citizens-2024-04-12_en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dirty="0">
                <a:latin typeface="+mn-lt"/>
              </a:rPr>
              <a:t>This slide is aimed at students and could be used during teaching.</a:t>
            </a:r>
            <a:br>
              <a:rPr lang="en-GB" dirty="0">
                <a:latin typeface="+mn-lt"/>
              </a:rPr>
            </a:br>
            <a:br>
              <a:rPr lang="en-GB" dirty="0">
                <a:latin typeface="+mn-lt"/>
              </a:rPr>
            </a:br>
            <a:r>
              <a:rPr lang="en-US" b="1" i="0" dirty="0">
                <a:solidFill>
                  <a:srgbClr val="000000"/>
                </a:solidFill>
                <a:effectLst/>
                <a:latin typeface="+mn-lt"/>
              </a:rPr>
              <a:t>Health is a fundamental value and a strategic pillar of Europe’s security, resilience, and democracy.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 Civil society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+mn-lt"/>
              </a:rPr>
              <a:t>organisations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 (CSOs) in health - representing professionals, patients, researchers, and citizens - are essential to implementing EU priorities, fighting misinformation, and delivering real change at the community level.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+mn-lt"/>
              </a:rPr>
              <a:t>Health consistently ranks among the top priorities for Europeans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 in every  </a:t>
            </a:r>
            <a:r>
              <a:rPr lang="en-US" b="1" i="0" u="sng" dirty="0">
                <a:solidFill>
                  <a:srgbClr val="006BA9"/>
                </a:solidFill>
                <a:effectLst/>
                <a:latin typeface="+mn-lt"/>
                <a:hlinkClick r:id="rId3"/>
              </a:rPr>
              <a:t>Eurobarometer survey 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over the past several years. We cannot afford to let it slip from the EU agenda - defending health is not only smart policy, but also what European people want and expect.</a:t>
            </a:r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FD77D-BA90-4CD5-A954-3C0C57364ED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6153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dirty="0">
                <a:latin typeface="+mn-lt"/>
              </a:rPr>
              <a:t>This slide is aimed at academics and could be used during peer-to-peer presentations </a:t>
            </a:r>
            <a:br>
              <a:rPr lang="en-GB" dirty="0">
                <a:latin typeface="+mn-lt"/>
              </a:rPr>
            </a:br>
            <a:br>
              <a:rPr lang="en-GB" dirty="0">
                <a:latin typeface="+mn-lt"/>
              </a:rPr>
            </a:br>
            <a:r>
              <a:rPr lang="en-US" b="1" i="0" dirty="0">
                <a:solidFill>
                  <a:srgbClr val="000000"/>
                </a:solidFill>
                <a:effectLst/>
                <a:latin typeface="+mn-lt"/>
              </a:rPr>
              <a:t>Health is a fundamental value and a strategic pillar of Europe’s security, resilience, and democracy.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 Civil society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+mn-lt"/>
              </a:rPr>
              <a:t>organisations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 (CSOs) in health - representing professionals, patients, researchers, and citizens - are essential to implementing EU priorities, fighting misinformation, and delivering real change at the community level.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+mn-lt"/>
              </a:rPr>
              <a:t>Health consistently ranks among the top priorities for Europeans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 in every  </a:t>
            </a:r>
            <a:r>
              <a:rPr lang="en-US" b="1" i="0" u="sng" dirty="0">
                <a:solidFill>
                  <a:srgbClr val="006BA9"/>
                </a:solidFill>
                <a:effectLst/>
                <a:latin typeface="+mn-lt"/>
                <a:hlinkClick r:id="rId3"/>
              </a:rPr>
              <a:t>Eurobarometer survey 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over the past several years. We cannot afford to let it slip from the EU agenda - defending health is not only smart policy, but also what European people want and expect.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FD77D-BA90-4CD5-A954-3C0C57364ED2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2082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832433" y="0"/>
            <a:ext cx="8956821" cy="10287000"/>
            <a:chOff x="0" y="0"/>
            <a:chExt cx="2171400" cy="285404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171400" cy="2854048"/>
            </a:xfrm>
            <a:custGeom>
              <a:avLst/>
              <a:gdLst/>
              <a:ahLst/>
              <a:cxnLst/>
              <a:rect l="l" t="t" r="r" b="b"/>
              <a:pathLst>
                <a:path w="2171400" h="2854048">
                  <a:moveTo>
                    <a:pt x="37167" y="0"/>
                  </a:moveTo>
                  <a:lnTo>
                    <a:pt x="2134233" y="0"/>
                  </a:lnTo>
                  <a:cubicBezTo>
                    <a:pt x="2154760" y="0"/>
                    <a:pt x="2171400" y="16640"/>
                    <a:pt x="2171400" y="37167"/>
                  </a:cubicBezTo>
                  <a:lnTo>
                    <a:pt x="2171400" y="2816880"/>
                  </a:lnTo>
                  <a:cubicBezTo>
                    <a:pt x="2171400" y="2826738"/>
                    <a:pt x="2167484" y="2836192"/>
                    <a:pt x="2160514" y="2843162"/>
                  </a:cubicBezTo>
                  <a:cubicBezTo>
                    <a:pt x="2153544" y="2850132"/>
                    <a:pt x="2144090" y="2854048"/>
                    <a:pt x="2134233" y="2854048"/>
                  </a:cubicBezTo>
                  <a:lnTo>
                    <a:pt x="37167" y="2854048"/>
                  </a:lnTo>
                  <a:cubicBezTo>
                    <a:pt x="27310" y="2854048"/>
                    <a:pt x="17856" y="2850132"/>
                    <a:pt x="10886" y="2843162"/>
                  </a:cubicBezTo>
                  <a:cubicBezTo>
                    <a:pt x="3916" y="2836192"/>
                    <a:pt x="0" y="2826738"/>
                    <a:pt x="0" y="2816880"/>
                  </a:cubicBezTo>
                  <a:lnTo>
                    <a:pt x="0" y="37167"/>
                  </a:lnTo>
                  <a:cubicBezTo>
                    <a:pt x="0" y="27310"/>
                    <a:pt x="3916" y="17856"/>
                    <a:pt x="10886" y="10886"/>
                  </a:cubicBezTo>
                  <a:cubicBezTo>
                    <a:pt x="17856" y="3916"/>
                    <a:pt x="27310" y="0"/>
                    <a:pt x="37167" y="0"/>
                  </a:cubicBezTo>
                  <a:close/>
                </a:path>
              </a:pathLst>
            </a:custGeom>
            <a:solidFill>
              <a:srgbClr val="2D61A4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171400" cy="287309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0" indent="0" algn="ctr">
                <a:lnSpc>
                  <a:spcPts val="28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0959732" y="1993716"/>
            <a:ext cx="6299568" cy="6299568"/>
          </a:xfrm>
          <a:custGeom>
            <a:avLst/>
            <a:gdLst/>
            <a:ahLst/>
            <a:cxnLst/>
            <a:rect l="l" t="t" r="r" b="b"/>
            <a:pathLst>
              <a:path w="6299568" h="6299568">
                <a:moveTo>
                  <a:pt x="0" y="0"/>
                </a:moveTo>
                <a:lnTo>
                  <a:pt x="6299568" y="0"/>
                </a:lnTo>
                <a:lnTo>
                  <a:pt x="6299568" y="6299568"/>
                </a:lnTo>
                <a:lnTo>
                  <a:pt x="0" y="62995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6" name="TextBox 6"/>
          <p:cNvSpPr txBox="1"/>
          <p:nvPr/>
        </p:nvSpPr>
        <p:spPr>
          <a:xfrm>
            <a:off x="1028700" y="723900"/>
            <a:ext cx="8115300" cy="199780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5384"/>
              </a:lnSpc>
              <a:spcBef>
                <a:spcPct val="0"/>
              </a:spcBef>
            </a:pPr>
            <a:r>
              <a:rPr lang="en-US" sz="3846" b="1" spc="-76" dirty="0">
                <a:solidFill>
                  <a:srgbClr val="191919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Protect Public Health in Europe – Support the EU4Health Civil Society Grants Petition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40396" y="3009900"/>
            <a:ext cx="7447256" cy="66177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656"/>
              </a:lnSpc>
            </a:pPr>
            <a:r>
              <a:rPr lang="en-US" sz="2453" b="1" spc="39" dirty="0">
                <a:solidFill>
                  <a:srgbClr val="191919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Your voice matters!</a:t>
            </a:r>
          </a:p>
          <a:p>
            <a:pPr algn="l">
              <a:lnSpc>
                <a:spcPts val="3656"/>
              </a:lnSpc>
            </a:pPr>
            <a:r>
              <a:rPr lang="en-US" sz="2453" spc="39" dirty="0">
                <a:solidFill>
                  <a:srgbClr val="191919"/>
                </a:solidFill>
                <a:latin typeface="Montserrat"/>
                <a:ea typeface="Montserrat"/>
                <a:cs typeface="Montserrat"/>
                <a:sym typeface="Montserrat"/>
              </a:rPr>
              <a:t>The future of public health in Europe depends on the stability of civil society organizations, which play a vital role in tackling health challenges. We need your support to ensure continued funding for these organizations.</a:t>
            </a:r>
          </a:p>
          <a:p>
            <a:pPr algn="l">
              <a:lnSpc>
                <a:spcPts val="3656"/>
              </a:lnSpc>
            </a:pPr>
            <a:endParaRPr lang="en-US" sz="2453" spc="39" dirty="0">
              <a:solidFill>
                <a:srgbClr val="19191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l">
              <a:lnSpc>
                <a:spcPts val="3656"/>
              </a:lnSpc>
            </a:pPr>
            <a:r>
              <a:rPr lang="en-US" sz="2453" b="1" spc="39" dirty="0">
                <a:solidFill>
                  <a:srgbClr val="191919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Join the petition today</a:t>
            </a:r>
          </a:p>
          <a:p>
            <a:pPr algn="l">
              <a:lnSpc>
                <a:spcPts val="3656"/>
              </a:lnSpc>
            </a:pPr>
            <a:r>
              <a:rPr lang="en-US" sz="2453" spc="39" dirty="0">
                <a:solidFill>
                  <a:srgbClr val="191919"/>
                </a:solidFill>
                <a:latin typeface="Montserrat"/>
                <a:ea typeface="Montserrat"/>
                <a:cs typeface="Montserrat"/>
                <a:sym typeface="Montserrat"/>
              </a:rPr>
              <a:t>Scan the QR code to sign the petition and show your support for the 2025 EU4Health Work Plan and civil society grants. Your action can help secure a healthier future for Europe!</a:t>
            </a:r>
            <a:br>
              <a:rPr lang="en-US" sz="2453" spc="39" dirty="0">
                <a:solidFill>
                  <a:srgbClr val="191919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lang="en-US" sz="2453" spc="39" dirty="0">
              <a:solidFill>
                <a:srgbClr val="19191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ts val="3656"/>
              </a:lnSpc>
            </a:pPr>
            <a:r>
              <a:rPr lang="nl-NL" sz="2400" b="1" dirty="0">
                <a:latin typeface="Montserrat" panose="00000500000000000000" pitchFamily="2" charset="0"/>
              </a:rPr>
              <a:t>https://chng.it/npddjkrcXZ</a:t>
            </a:r>
            <a:endParaRPr lang="en-US" sz="2400" spc="39" dirty="0">
              <a:solidFill>
                <a:srgbClr val="191919"/>
              </a:solidFill>
              <a:latin typeface="Montserrat" panose="00000500000000000000" pitchFamily="2" charset="0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832433" y="0"/>
            <a:ext cx="8956821" cy="10287000"/>
            <a:chOff x="0" y="0"/>
            <a:chExt cx="2171400" cy="285404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171400" cy="2854048"/>
            </a:xfrm>
            <a:custGeom>
              <a:avLst/>
              <a:gdLst/>
              <a:ahLst/>
              <a:cxnLst/>
              <a:rect l="l" t="t" r="r" b="b"/>
              <a:pathLst>
                <a:path w="2171400" h="2854048">
                  <a:moveTo>
                    <a:pt x="37167" y="0"/>
                  </a:moveTo>
                  <a:lnTo>
                    <a:pt x="2134233" y="0"/>
                  </a:lnTo>
                  <a:cubicBezTo>
                    <a:pt x="2154760" y="0"/>
                    <a:pt x="2171400" y="16640"/>
                    <a:pt x="2171400" y="37167"/>
                  </a:cubicBezTo>
                  <a:lnTo>
                    <a:pt x="2171400" y="2816880"/>
                  </a:lnTo>
                  <a:cubicBezTo>
                    <a:pt x="2171400" y="2826738"/>
                    <a:pt x="2167484" y="2836192"/>
                    <a:pt x="2160514" y="2843162"/>
                  </a:cubicBezTo>
                  <a:cubicBezTo>
                    <a:pt x="2153544" y="2850132"/>
                    <a:pt x="2144090" y="2854048"/>
                    <a:pt x="2134233" y="2854048"/>
                  </a:cubicBezTo>
                  <a:lnTo>
                    <a:pt x="37167" y="2854048"/>
                  </a:lnTo>
                  <a:cubicBezTo>
                    <a:pt x="27310" y="2854048"/>
                    <a:pt x="17856" y="2850132"/>
                    <a:pt x="10886" y="2843162"/>
                  </a:cubicBezTo>
                  <a:cubicBezTo>
                    <a:pt x="3916" y="2836192"/>
                    <a:pt x="0" y="2826738"/>
                    <a:pt x="0" y="2816880"/>
                  </a:cubicBezTo>
                  <a:lnTo>
                    <a:pt x="0" y="37167"/>
                  </a:lnTo>
                  <a:cubicBezTo>
                    <a:pt x="0" y="27310"/>
                    <a:pt x="3916" y="17856"/>
                    <a:pt x="10886" y="10886"/>
                  </a:cubicBezTo>
                  <a:cubicBezTo>
                    <a:pt x="17856" y="3916"/>
                    <a:pt x="27310" y="0"/>
                    <a:pt x="37167" y="0"/>
                  </a:cubicBezTo>
                  <a:close/>
                </a:path>
              </a:pathLst>
            </a:custGeom>
            <a:solidFill>
              <a:srgbClr val="2D61A4"/>
            </a:solidFill>
            <a:ln cap="rnd">
              <a:noFill/>
              <a:prstDash val="solid"/>
              <a:rou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2171400" cy="287309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lvl="0" indent="0" algn="ctr">
                <a:lnSpc>
                  <a:spcPts val="285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0959732" y="1993716"/>
            <a:ext cx="6299568" cy="6299568"/>
          </a:xfrm>
          <a:custGeom>
            <a:avLst/>
            <a:gdLst/>
            <a:ahLst/>
            <a:cxnLst/>
            <a:rect l="l" t="t" r="r" b="b"/>
            <a:pathLst>
              <a:path w="6299568" h="6299568">
                <a:moveTo>
                  <a:pt x="0" y="0"/>
                </a:moveTo>
                <a:lnTo>
                  <a:pt x="6299568" y="0"/>
                </a:lnTo>
                <a:lnTo>
                  <a:pt x="6299568" y="6299568"/>
                </a:lnTo>
                <a:lnTo>
                  <a:pt x="0" y="62995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6" name="TextBox 6"/>
          <p:cNvSpPr txBox="1"/>
          <p:nvPr/>
        </p:nvSpPr>
        <p:spPr>
          <a:xfrm>
            <a:off x="1028700" y="800100"/>
            <a:ext cx="8115300" cy="19431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5244"/>
              </a:lnSpc>
              <a:spcBef>
                <a:spcPct val="0"/>
              </a:spcBef>
            </a:pPr>
            <a:r>
              <a:rPr lang="en-US" sz="3746" b="1" spc="-74" dirty="0">
                <a:solidFill>
                  <a:srgbClr val="191919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Support the EU4Health Civil Society Grants Petition – A Call to Action for Public Health Experts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12658" y="3009900"/>
            <a:ext cx="7902742" cy="66002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3656"/>
              </a:lnSpc>
            </a:pPr>
            <a:r>
              <a:rPr lang="en-US" sz="2453" b="1" spc="39" dirty="0">
                <a:solidFill>
                  <a:srgbClr val="191919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Amplify your impact</a:t>
            </a:r>
          </a:p>
          <a:p>
            <a:pPr algn="l">
              <a:lnSpc>
                <a:spcPts val="3656"/>
              </a:lnSpc>
            </a:pPr>
            <a:r>
              <a:rPr lang="en-US" sz="2453" spc="39" dirty="0">
                <a:solidFill>
                  <a:srgbClr val="191919"/>
                </a:solidFill>
                <a:latin typeface="Montserrat"/>
                <a:ea typeface="Montserrat"/>
                <a:cs typeface="Montserrat"/>
                <a:sym typeface="Montserrat"/>
              </a:rPr>
              <a:t>As academics, we understand the importance of civil society in driving evidence-based health policies and advancing public health research. The delay in funding and adoption of the 2025 EU4Health Work Plan threatens these efforts.</a:t>
            </a:r>
          </a:p>
          <a:p>
            <a:pPr algn="l">
              <a:lnSpc>
                <a:spcPts val="3656"/>
              </a:lnSpc>
            </a:pPr>
            <a:endParaRPr lang="en-US" sz="2453" spc="39" dirty="0">
              <a:solidFill>
                <a:srgbClr val="19191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l">
              <a:lnSpc>
                <a:spcPts val="3656"/>
              </a:lnSpc>
            </a:pPr>
            <a:r>
              <a:rPr lang="en-US" sz="2453" b="1" spc="39" dirty="0">
                <a:solidFill>
                  <a:srgbClr val="191919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Join the petition today</a:t>
            </a:r>
          </a:p>
          <a:p>
            <a:pPr algn="l">
              <a:lnSpc>
                <a:spcPts val="3656"/>
              </a:lnSpc>
            </a:pPr>
            <a:r>
              <a:rPr lang="en-US" sz="2453" spc="39" dirty="0">
                <a:solidFill>
                  <a:srgbClr val="191919"/>
                </a:solidFill>
                <a:latin typeface="Montserrat"/>
                <a:ea typeface="Montserrat"/>
                <a:cs typeface="Montserrat"/>
                <a:sym typeface="Montserrat"/>
              </a:rPr>
              <a:t>Scan the QR code to sign the petition and show your support for the 2025 EU4Health Work Plan and civil society grants. Your action can help secure a healthier future for Europe!</a:t>
            </a:r>
          </a:p>
          <a:p>
            <a:pPr algn="l">
              <a:lnSpc>
                <a:spcPts val="3656"/>
              </a:lnSpc>
            </a:pPr>
            <a:endParaRPr lang="en-US" sz="2453" spc="39" dirty="0">
              <a:solidFill>
                <a:srgbClr val="19191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lnSpc>
                <a:spcPts val="3656"/>
              </a:lnSpc>
            </a:pPr>
            <a:r>
              <a:rPr lang="nl-NL" sz="2400" b="1" dirty="0">
                <a:latin typeface="Montserrat" panose="00000500000000000000" pitchFamily="2" charset="0"/>
              </a:rPr>
              <a:t>https://chng.it/npddjkrcXZ</a:t>
            </a:r>
            <a:endParaRPr lang="en-US" sz="2400" spc="39" dirty="0">
              <a:solidFill>
                <a:srgbClr val="191919"/>
              </a:solidFill>
              <a:latin typeface="Montserrat" panose="00000500000000000000" pitchFamily="2" charset="0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442</Words>
  <Application>Microsoft Office PowerPoint</Application>
  <PresentationFormat>Custom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Montserrat Bold</vt:lpstr>
      <vt:lpstr>Arial</vt:lpstr>
      <vt:lpstr>Montserrat</vt:lpstr>
      <vt:lpstr>Calibri</vt:lpstr>
      <vt:lpstr>Aptos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EU4Health petition - slides</dc:title>
  <cp:lastModifiedBy>Natalie de Boer</cp:lastModifiedBy>
  <cp:revision>3</cp:revision>
  <dcterms:created xsi:type="dcterms:W3CDTF">2006-08-16T00:00:00Z</dcterms:created>
  <dcterms:modified xsi:type="dcterms:W3CDTF">2025-04-08T14:52:35Z</dcterms:modified>
  <dc:identifier>DAGkDdjuAvg</dc:identifier>
</cp:coreProperties>
</file>